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2" r:id="rId5"/>
    <p:sldId id="256" r:id="rId6"/>
    <p:sldId id="301" r:id="rId7"/>
    <p:sldId id="308" r:id="rId8"/>
    <p:sldId id="299" r:id="rId9"/>
    <p:sldId id="300" r:id="rId10"/>
    <p:sldId id="302" r:id="rId11"/>
    <p:sldId id="303" r:id="rId12"/>
    <p:sldId id="304" r:id="rId13"/>
    <p:sldId id="305" r:id="rId14"/>
    <p:sldId id="295" r:id="rId15"/>
    <p:sldId id="294" r:id="rId16"/>
    <p:sldId id="309" r:id="rId17"/>
    <p:sldId id="310" r:id="rId18"/>
    <p:sldId id="307" r:id="rId19"/>
    <p:sldId id="284" r:id="rId20"/>
    <p:sldId id="311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A5A18CF-BC47-7A1D-E3DB-B52BE2D02FB2}" name="Asif Ahmed Neloy" initials="AAN" userId="Asif Ahmed Neloy" providerId="None"/>
  <p188:author id="{9B9BB9E5-1C45-0DB1-759B-54135CF12E4F}" name="Max Turgeon" initials="MT" userId="S::max.turgeon@umanitoba.ca::38f7b59f-afbe-423e-a3a6-9731f9eb31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A68ADA-377D-1142-1188-9B93517AF9CD}" v="14" dt="2022-06-28T20:26:15.406"/>
    <p1510:client id="{99A6108C-E26F-47D4-BD3F-910EB538182D}" v="1" dt="2022-06-28T20:56:54.840"/>
  </p1510:revLst>
</p1510:revInfo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if Ahmed Neloy" userId="c08c2525-24cb-47f8-b70a-b2566dacb1ec" providerId="ADAL" clId="{99A6108C-E26F-47D4-BD3F-910EB538182D}"/>
    <pc:docChg chg="modSld">
      <pc:chgData name="Asif Ahmed Neloy" userId="c08c2525-24cb-47f8-b70a-b2566dacb1ec" providerId="ADAL" clId="{99A6108C-E26F-47D4-BD3F-910EB538182D}" dt="2022-06-28T21:00:12.915" v="87"/>
      <pc:docMkLst>
        <pc:docMk/>
      </pc:docMkLst>
      <pc:sldChg chg="modSp mod delCm modCm">
        <pc:chgData name="Asif Ahmed Neloy" userId="c08c2525-24cb-47f8-b70a-b2566dacb1ec" providerId="ADAL" clId="{99A6108C-E26F-47D4-BD3F-910EB538182D}" dt="2022-06-28T21:00:09.672" v="86"/>
        <pc:sldMkLst>
          <pc:docMk/>
          <pc:sldMk cId="490985091" sldId="303"/>
        </pc:sldMkLst>
        <pc:spChg chg="mod">
          <ac:chgData name="Asif Ahmed Neloy" userId="c08c2525-24cb-47f8-b70a-b2566dacb1ec" providerId="ADAL" clId="{99A6108C-E26F-47D4-BD3F-910EB538182D}" dt="2022-06-28T20:47:10.921" v="4" actId="20577"/>
          <ac:spMkLst>
            <pc:docMk/>
            <pc:sldMk cId="490985091" sldId="303"/>
            <ac:spMk id="3" creationId="{76F3BC00-016D-45F4-9C27-3F780E206357}"/>
          </ac:spMkLst>
        </pc:spChg>
      </pc:sldChg>
      <pc:sldChg chg="addSp modSp mod delCm modCm">
        <pc:chgData name="Asif Ahmed Neloy" userId="c08c2525-24cb-47f8-b70a-b2566dacb1ec" providerId="ADAL" clId="{99A6108C-E26F-47D4-BD3F-910EB538182D}" dt="2022-06-28T21:00:12.915" v="87"/>
        <pc:sldMkLst>
          <pc:docMk/>
          <pc:sldMk cId="3986159011" sldId="305"/>
        </pc:sldMkLst>
        <pc:spChg chg="add mod">
          <ac:chgData name="Asif Ahmed Neloy" userId="c08c2525-24cb-47f8-b70a-b2566dacb1ec" providerId="ADAL" clId="{99A6108C-E26F-47D4-BD3F-910EB538182D}" dt="2022-06-28T20:57:13.301" v="35" actId="1038"/>
          <ac:spMkLst>
            <pc:docMk/>
            <pc:sldMk cId="3986159011" sldId="305"/>
            <ac:spMk id="3" creationId="{CD3F5F4B-337E-9FBC-4836-83EA5428E94E}"/>
          </ac:spMkLst>
        </pc:spChg>
        <pc:spChg chg="add mod">
          <ac:chgData name="Asif Ahmed Neloy" userId="c08c2525-24cb-47f8-b70a-b2566dacb1ec" providerId="ADAL" clId="{99A6108C-E26F-47D4-BD3F-910EB538182D}" dt="2022-06-28T20:57:31.813" v="41" actId="14100"/>
          <ac:spMkLst>
            <pc:docMk/>
            <pc:sldMk cId="3986159011" sldId="305"/>
            <ac:spMk id="15" creationId="{D449007C-798E-FA51-7FEE-2E21EA022ED4}"/>
          </ac:spMkLst>
        </pc:spChg>
        <pc:spChg chg="add mod">
          <ac:chgData name="Asif Ahmed Neloy" userId="c08c2525-24cb-47f8-b70a-b2566dacb1ec" providerId="ADAL" clId="{99A6108C-E26F-47D4-BD3F-910EB538182D}" dt="2022-06-28T20:57:46.055" v="46" actId="1076"/>
          <ac:spMkLst>
            <pc:docMk/>
            <pc:sldMk cId="3986159011" sldId="305"/>
            <ac:spMk id="17" creationId="{2228A399-F529-B6FC-03EB-5A8214E6A11D}"/>
          </ac:spMkLst>
        </pc:spChg>
        <pc:spChg chg="add mod">
          <ac:chgData name="Asif Ahmed Neloy" userId="c08c2525-24cb-47f8-b70a-b2566dacb1ec" providerId="ADAL" clId="{99A6108C-E26F-47D4-BD3F-910EB538182D}" dt="2022-06-28T20:57:55.520" v="51" actId="20577"/>
          <ac:spMkLst>
            <pc:docMk/>
            <pc:sldMk cId="3986159011" sldId="305"/>
            <ac:spMk id="19" creationId="{29C6F85E-40DC-9680-EA63-5F14A6F25FCC}"/>
          </ac:spMkLst>
        </pc:spChg>
        <pc:spChg chg="add mod">
          <ac:chgData name="Asif Ahmed Neloy" userId="c08c2525-24cb-47f8-b70a-b2566dacb1ec" providerId="ADAL" clId="{99A6108C-E26F-47D4-BD3F-910EB538182D}" dt="2022-06-28T20:58:09.424" v="56" actId="1076"/>
          <ac:spMkLst>
            <pc:docMk/>
            <pc:sldMk cId="3986159011" sldId="305"/>
            <ac:spMk id="21" creationId="{5445FB26-AC8C-65F1-4374-9CD30DA827D1}"/>
          </ac:spMkLst>
        </pc:spChg>
        <pc:spChg chg="add mod">
          <ac:chgData name="Asif Ahmed Neloy" userId="c08c2525-24cb-47f8-b70a-b2566dacb1ec" providerId="ADAL" clId="{99A6108C-E26F-47D4-BD3F-910EB538182D}" dt="2022-06-28T20:58:23.194" v="62" actId="1076"/>
          <ac:spMkLst>
            <pc:docMk/>
            <pc:sldMk cId="3986159011" sldId="305"/>
            <ac:spMk id="23" creationId="{72D6CE05-F94F-778B-EB2F-2537FC47C7C1}"/>
          </ac:spMkLst>
        </pc:spChg>
        <pc:spChg chg="add mod">
          <ac:chgData name="Asif Ahmed Neloy" userId="c08c2525-24cb-47f8-b70a-b2566dacb1ec" providerId="ADAL" clId="{99A6108C-E26F-47D4-BD3F-910EB538182D}" dt="2022-06-28T20:58:39.468" v="68" actId="1076"/>
          <ac:spMkLst>
            <pc:docMk/>
            <pc:sldMk cId="3986159011" sldId="305"/>
            <ac:spMk id="25" creationId="{610F863A-310A-A162-9B60-ADA80533F722}"/>
          </ac:spMkLst>
        </pc:spChg>
        <pc:spChg chg="add mod">
          <ac:chgData name="Asif Ahmed Neloy" userId="c08c2525-24cb-47f8-b70a-b2566dacb1ec" providerId="ADAL" clId="{99A6108C-E26F-47D4-BD3F-910EB538182D}" dt="2022-06-28T20:58:58.765" v="75" actId="1076"/>
          <ac:spMkLst>
            <pc:docMk/>
            <pc:sldMk cId="3986159011" sldId="305"/>
            <ac:spMk id="27" creationId="{0AFDB667-8775-8EC7-64EC-E81A4E266BF1}"/>
          </ac:spMkLst>
        </pc:spChg>
        <pc:spChg chg="add mod">
          <ac:chgData name="Asif Ahmed Neloy" userId="c08c2525-24cb-47f8-b70a-b2566dacb1ec" providerId="ADAL" clId="{99A6108C-E26F-47D4-BD3F-910EB538182D}" dt="2022-06-28T20:59:27.806" v="81" actId="1076"/>
          <ac:spMkLst>
            <pc:docMk/>
            <pc:sldMk cId="3986159011" sldId="305"/>
            <ac:spMk id="29" creationId="{F3889EBC-5465-1B93-44A7-2B166FCCC9E0}"/>
          </ac:spMkLst>
        </pc:spChg>
      </pc:sldChg>
    </pc:docChg>
  </pc:docChgLst>
  <pc:docChgLst>
    <pc:chgData name="Max Turgeon" userId="S::max.turgeon@umanitoba.ca::38f7b59f-afbe-423e-a3a6-9731f9eb3148" providerId="AD" clId="Web-{44A68ADA-377D-1142-1188-9B93517AF9CD}"/>
    <pc:docChg chg="mod modSld">
      <pc:chgData name="Max Turgeon" userId="S::max.turgeon@umanitoba.ca::38f7b59f-afbe-423e-a3a6-9731f9eb3148" providerId="AD" clId="Web-{44A68ADA-377D-1142-1188-9B93517AF9CD}" dt="2022-06-28T20:26:15.406" v="51"/>
      <pc:docMkLst>
        <pc:docMk/>
      </pc:docMkLst>
      <pc:sldChg chg="modSp">
        <pc:chgData name="Max Turgeon" userId="S::max.turgeon@umanitoba.ca::38f7b59f-afbe-423e-a3a6-9731f9eb3148" providerId="AD" clId="Web-{44A68ADA-377D-1142-1188-9B93517AF9CD}" dt="2022-06-28T20:21:44.223" v="7" actId="20577"/>
        <pc:sldMkLst>
          <pc:docMk/>
          <pc:sldMk cId="2225045888" sldId="256"/>
        </pc:sldMkLst>
        <pc:spChg chg="mod">
          <ac:chgData name="Max Turgeon" userId="S::max.turgeon@umanitoba.ca::38f7b59f-afbe-423e-a3a6-9731f9eb3148" providerId="AD" clId="Web-{44A68ADA-377D-1142-1188-9B93517AF9CD}" dt="2022-06-28T20:21:44.223" v="7" actId="20577"/>
          <ac:spMkLst>
            <pc:docMk/>
            <pc:sldMk cId="2225045888" sldId="256"/>
            <ac:spMk id="3" creationId="{76F3BC00-016D-45F4-9C27-3F780E206357}"/>
          </ac:spMkLst>
        </pc:spChg>
      </pc:sldChg>
      <pc:sldChg chg="modSp addCm modCm">
        <pc:chgData name="Max Turgeon" userId="S::max.turgeon@umanitoba.ca::38f7b59f-afbe-423e-a3a6-9731f9eb3148" providerId="AD" clId="Web-{44A68ADA-377D-1142-1188-9B93517AF9CD}" dt="2022-06-28T20:25:57.297" v="50" actId="20577"/>
        <pc:sldMkLst>
          <pc:docMk/>
          <pc:sldMk cId="490985091" sldId="303"/>
        </pc:sldMkLst>
        <pc:spChg chg="mod">
          <ac:chgData name="Max Turgeon" userId="S::max.turgeon@umanitoba.ca::38f7b59f-afbe-423e-a3a6-9731f9eb3148" providerId="AD" clId="Web-{44A68ADA-377D-1142-1188-9B93517AF9CD}" dt="2022-06-28T20:25:57.297" v="50" actId="20577"/>
          <ac:spMkLst>
            <pc:docMk/>
            <pc:sldMk cId="490985091" sldId="303"/>
            <ac:spMk id="3" creationId="{76F3BC00-016D-45F4-9C27-3F780E206357}"/>
          </ac:spMkLst>
        </pc:spChg>
      </pc:sldChg>
      <pc:sldChg chg="addCm">
        <pc:chgData name="Max Turgeon" userId="S::max.turgeon@umanitoba.ca::38f7b59f-afbe-423e-a3a6-9731f9eb3148" providerId="AD" clId="Web-{44A68ADA-377D-1142-1188-9B93517AF9CD}" dt="2022-06-28T20:26:15.406" v="51"/>
        <pc:sldMkLst>
          <pc:docMk/>
          <pc:sldMk cId="3986159011" sldId="30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png>
</file>

<file path=ppt/media/image4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7/5/2022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Asif.Neloy@umanitoba.ca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aaneloy.ca/" TargetMode="External"/><Relationship Id="rId3" Type="http://schemas.openxmlformats.org/officeDocument/2006/relationships/image" Target="../media/image36.svg"/><Relationship Id="rId7" Type="http://schemas.openxmlformats.org/officeDocument/2006/relationships/image" Target="../media/image40.svg"/><Relationship Id="rId12" Type="http://schemas.openxmlformats.org/officeDocument/2006/relationships/image" Target="../media/image4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9.png"/><Relationship Id="rId11" Type="http://schemas.openxmlformats.org/officeDocument/2006/relationships/image" Target="../media/image42.png"/><Relationship Id="rId5" Type="http://schemas.openxmlformats.org/officeDocument/2006/relationships/image" Target="../media/image38.svg"/><Relationship Id="rId10" Type="http://schemas.openxmlformats.org/officeDocument/2006/relationships/image" Target="../media/image41.png"/><Relationship Id="rId4" Type="http://schemas.openxmlformats.org/officeDocument/2006/relationships/image" Target="../media/image37.png"/><Relationship Id="rId9" Type="http://schemas.openxmlformats.org/officeDocument/2006/relationships/hyperlink" Target="mailto:asif.neloy@umanitoba.c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749032"/>
            <a:ext cx="10515601" cy="545872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dirty="0"/>
              <a:t>Auto-encoders for Anomaly Detection: </a:t>
            </a:r>
            <a:r>
              <a:rPr lang="en-US" sz="5400" dirty="0"/>
              <a:t>Efficiency and Trade-Offs</a:t>
            </a:r>
            <a:endParaRPr lang="en-US" b="0" i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1246985"/>
            <a:ext cx="64449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Asif Ahmed Neloy</a:t>
            </a:r>
          </a:p>
          <a:p>
            <a:r>
              <a:rPr lang="en-US" sz="2000" dirty="0"/>
              <a:t>Department of Computer Science</a:t>
            </a:r>
          </a:p>
          <a:p>
            <a:r>
              <a:rPr lang="en-US" sz="2000" dirty="0"/>
              <a:t>University of Manitoba</a:t>
            </a:r>
          </a:p>
          <a:p>
            <a:r>
              <a:rPr lang="en-US" sz="1800" dirty="0">
                <a:hlinkClick r:id="rId2"/>
              </a:rPr>
              <a:t>Asif.Neloy@umanitoba.ca</a:t>
            </a:r>
            <a:r>
              <a:rPr lang="en-US" sz="1800" dirty="0"/>
              <a:t> </a:t>
            </a:r>
          </a:p>
        </p:txBody>
      </p:sp>
      <p:pic>
        <p:nvPicPr>
          <p:cNvPr id="12" name="Picture 11" descr="A picture containing light&#10;&#10;Description automatically generated">
            <a:extLst>
              <a:ext uri="{FF2B5EF4-FFF2-40B4-BE49-F238E27FC236}">
                <a16:creationId xmlns:a16="http://schemas.microsoft.com/office/drawing/2014/main" id="{2D1691D4-445E-71EB-0B78-DF373C9890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26722" t="9788" r="28096" b="13333"/>
          <a:stretch/>
        </p:blipFill>
        <p:spPr>
          <a:xfrm>
            <a:off x="7998795" y="1246985"/>
            <a:ext cx="4225081" cy="486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 descr="A picture containing text, clipart, screenshot, vector graphics&#10;&#10;Description automatically generated">
            <a:extLst>
              <a:ext uri="{FF2B5EF4-FFF2-40B4-BE49-F238E27FC236}">
                <a16:creationId xmlns:a16="http://schemas.microsoft.com/office/drawing/2014/main" id="{605A285B-E965-65EC-93EA-9D39334F15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09" y="1305733"/>
            <a:ext cx="2600272" cy="1166569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B93C5E6-FDAA-7D77-FBCF-38545EE801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233" y="1259561"/>
            <a:ext cx="2762518" cy="1218528"/>
          </a:xfrm>
          <a:prstGeom prst="rect">
            <a:avLst/>
          </a:prstGeom>
        </p:spPr>
      </p:pic>
      <p:pic>
        <p:nvPicPr>
          <p:cNvPr id="12" name="Picture 11" descr="A picture containing text, screenshot, clipart, vector graphics&#10;&#10;Description automatically generated">
            <a:extLst>
              <a:ext uri="{FF2B5EF4-FFF2-40B4-BE49-F238E27FC236}">
                <a16:creationId xmlns:a16="http://schemas.microsoft.com/office/drawing/2014/main" id="{842A96EF-F9B1-D0B5-D1E8-47DCAEDD04C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33" y="4620589"/>
            <a:ext cx="2721754" cy="1202815"/>
          </a:xfrm>
          <a:prstGeom prst="rect">
            <a:avLst/>
          </a:prstGeom>
        </p:spPr>
      </p:pic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97F633B-543D-B677-8554-606965187E3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904" y="4620590"/>
            <a:ext cx="2925327" cy="1287254"/>
          </a:xfrm>
          <a:prstGeom prst="rect">
            <a:avLst/>
          </a:prstGeom>
        </p:spPr>
      </p:pic>
      <p:pic>
        <p:nvPicPr>
          <p:cNvPr id="18" name="Picture 17" descr="A picture containing text, clipart, screenshot&#10;&#10;Description automatically generated">
            <a:extLst>
              <a:ext uri="{FF2B5EF4-FFF2-40B4-BE49-F238E27FC236}">
                <a16:creationId xmlns:a16="http://schemas.microsoft.com/office/drawing/2014/main" id="{E8054C52-D643-6D70-A185-97CC420FFE4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0412" y="4620589"/>
            <a:ext cx="2790482" cy="1225282"/>
          </a:xfrm>
          <a:prstGeom prst="rect">
            <a:avLst/>
          </a:prstGeom>
        </p:spPr>
      </p:pic>
      <p:pic>
        <p:nvPicPr>
          <p:cNvPr id="20" name="Picture 19" descr="A picture containing text, clipart, screenshot&#10;&#10;Description automatically generated">
            <a:extLst>
              <a:ext uri="{FF2B5EF4-FFF2-40B4-BE49-F238E27FC236}">
                <a16:creationId xmlns:a16="http://schemas.microsoft.com/office/drawing/2014/main" id="{FA037254-4F18-684D-6517-F1DC1FF98DE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7122" y="1305733"/>
            <a:ext cx="2931172" cy="1283079"/>
          </a:xfrm>
          <a:prstGeom prst="rect">
            <a:avLst/>
          </a:prstGeom>
        </p:spPr>
      </p:pic>
      <p:pic>
        <p:nvPicPr>
          <p:cNvPr id="22" name="Picture 2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E0F0B17-D76F-49A7-B0A5-474350DAB9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6989" y="2920041"/>
            <a:ext cx="2852426" cy="1283860"/>
          </a:xfrm>
          <a:prstGeom prst="rect">
            <a:avLst/>
          </a:prstGeom>
        </p:spPr>
      </p:pic>
      <p:pic>
        <p:nvPicPr>
          <p:cNvPr id="24" name="Picture 2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30E3076-ADE4-74CF-698D-B2B7583359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4373" y="2946022"/>
            <a:ext cx="2790482" cy="1218528"/>
          </a:xfrm>
          <a:prstGeom prst="rect">
            <a:avLst/>
          </a:prstGeom>
        </p:spPr>
      </p:pic>
      <p:pic>
        <p:nvPicPr>
          <p:cNvPr id="26" name="Picture 2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6802A16-CD27-F5B0-1DE7-B580AC4B9FD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3125" y="2960268"/>
            <a:ext cx="2671062" cy="1172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3F5F4B-337E-9FBC-4836-83EA5428E94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531047" y="4227579"/>
            <a:ext cx="1326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+mj-lt"/>
              </a:rPr>
              <a:t>VAE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49007C-798E-FA51-7FEE-2E21EA022ED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531047" y="5955201"/>
            <a:ext cx="119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adVAE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28A399-F529-B6FC-03EB-5A8214E6A11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77801" y="2465629"/>
            <a:ext cx="7310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SAE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C6F85E-40DC-9680-EA63-5F14A6F25F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77801" y="5869550"/>
            <a:ext cx="7310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DAE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45FB26-AC8C-65F1-4374-9CD30DA827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87462" y="2465629"/>
            <a:ext cx="76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PAE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D6CE05-F94F-778B-EB2F-2537FC47C7C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28436" y="2612490"/>
            <a:ext cx="781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RDA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0F863A-310A-A162-9B60-ADA80533F72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920016" y="5869550"/>
            <a:ext cx="1132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VQ-VAE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FDB667-8775-8EC7-64EC-E81A4E266BF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710732" y="4073264"/>
            <a:ext cx="967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>
                <a:latin typeface="+mj-lt"/>
              </a:rPr>
              <a:t>IWAE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89EBC-5465-1B93-44A7-2B166FCCC9E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30832" y="4132623"/>
            <a:ext cx="119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sz="1800" b="1" dirty="0">
                <a:latin typeface="+mj-lt"/>
              </a:rPr>
              <a:t>β-</a:t>
            </a:r>
            <a:r>
              <a:rPr lang="en-US" sz="1800" b="1" dirty="0">
                <a:latin typeface="+mj-lt"/>
              </a:rPr>
              <a:t>VAE</a:t>
            </a:r>
          </a:p>
        </p:txBody>
      </p:sp>
    </p:spTree>
    <p:extLst>
      <p:ext uri="{BB962C8B-B14F-4D97-AF65-F5344CB8AC3E}">
        <p14:creationId xmlns:p14="http://schemas.microsoft.com/office/powerpoint/2010/main" val="3986159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516834" y="340560"/>
            <a:ext cx="11255165" cy="695740"/>
          </a:xfrm>
        </p:spPr>
        <p:txBody>
          <a:bodyPr/>
          <a:lstStyle/>
          <a:p>
            <a:r>
              <a:rPr lang="en-US" dirty="0"/>
              <a:t>ROC-AUC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4367A95D-8602-4B3D-38B2-DCE5672F377B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4063937728"/>
              </p:ext>
            </p:extLst>
          </p:nvPr>
        </p:nvGraphicFramePr>
        <p:xfrm>
          <a:off x="854951" y="1449240"/>
          <a:ext cx="3425219" cy="2992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7040">
                  <a:extLst>
                    <a:ext uri="{9D8B030D-6E8A-4147-A177-3AD203B41FA5}">
                      <a16:colId xmlns:a16="http://schemas.microsoft.com/office/drawing/2014/main" val="2656653694"/>
                    </a:ext>
                  </a:extLst>
                </a:gridCol>
                <a:gridCol w="1021405">
                  <a:extLst>
                    <a:ext uri="{9D8B030D-6E8A-4147-A177-3AD203B41FA5}">
                      <a16:colId xmlns:a16="http://schemas.microsoft.com/office/drawing/2014/main" val="4036507035"/>
                    </a:ext>
                  </a:extLst>
                </a:gridCol>
                <a:gridCol w="1186774">
                  <a:extLst>
                    <a:ext uri="{9D8B030D-6E8A-4147-A177-3AD203B41FA5}">
                      <a16:colId xmlns:a16="http://schemas.microsoft.com/office/drawing/2014/main" val="37275623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b="1" dirty="0">
                          <a:latin typeface="+mj-lt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>
                          <a:latin typeface="+mj-lt"/>
                        </a:rPr>
                        <a:t>MNIST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>
                          <a:latin typeface="+mj-lt"/>
                        </a:rPr>
                        <a:t>F-MNIST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62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DAE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rgbClr val="FF0000"/>
                          </a:solidFill>
                        </a:rPr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74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052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CAE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000" b="1" dirty="0">
                          <a:solidFill>
                            <a:srgbClr val="FF0000"/>
                          </a:solidFill>
                        </a:rPr>
                        <a:t>0.22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63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863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dirty="0"/>
                        <a:t>β-</a:t>
                      </a:r>
                      <a:r>
                        <a:rPr lang="en-US" sz="1800" dirty="0"/>
                        <a:t>VAE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7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rgbClr val="00B050"/>
                          </a:solidFill>
                        </a:rPr>
                        <a:t>adVAE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130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CVAE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0.66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83170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CDB7236-2B71-D1BD-1D0F-6246D21BB1C7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2358318035"/>
              </p:ext>
            </p:extLst>
          </p:nvPr>
        </p:nvGraphicFramePr>
        <p:xfrm>
          <a:off x="854950" y="4445144"/>
          <a:ext cx="342522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880">
                  <a:extLst>
                    <a:ext uri="{9D8B030D-6E8A-4147-A177-3AD203B41FA5}">
                      <a16:colId xmlns:a16="http://schemas.microsoft.com/office/drawing/2014/main" val="1898128129"/>
                    </a:ext>
                  </a:extLst>
                </a:gridCol>
                <a:gridCol w="1024566">
                  <a:extLst>
                    <a:ext uri="{9D8B030D-6E8A-4147-A177-3AD203B41FA5}">
                      <a16:colId xmlns:a16="http://schemas.microsoft.com/office/drawing/2014/main" val="3224893578"/>
                    </a:ext>
                  </a:extLst>
                </a:gridCol>
                <a:gridCol w="1186774">
                  <a:extLst>
                    <a:ext uri="{9D8B030D-6E8A-4147-A177-3AD203B41FA5}">
                      <a16:colId xmlns:a16="http://schemas.microsoft.com/office/drawing/2014/main" val="1748997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dirty="0"/>
                        <a:t>IWAE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113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RDA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427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VQ-VAE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0.56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7216310"/>
                  </a:ext>
                </a:extLst>
              </a:tr>
            </a:tbl>
          </a:graphicData>
        </a:graphic>
      </p:graphicFrame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5152571C-5ABE-7B0B-A4F2-5878E3CCF63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225" y="1280140"/>
            <a:ext cx="2607455" cy="2571818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19673310-8B77-E49A-1A61-062436639F7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252" y="1223260"/>
            <a:ext cx="2712592" cy="2633878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EA3F0F10-2E64-E3D9-CD19-DFD1FA5096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654" y="3934561"/>
            <a:ext cx="2587229" cy="2545111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AE54BD0B-32B2-30CF-7236-FAB1A5A941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6545" y="3892109"/>
            <a:ext cx="2607455" cy="252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516834" y="269440"/>
            <a:ext cx="11255165" cy="695740"/>
          </a:xfrm>
        </p:spPr>
        <p:txBody>
          <a:bodyPr/>
          <a:lstStyle/>
          <a:p>
            <a:r>
              <a:rPr lang="en-US" dirty="0"/>
              <a:t>Latent Space (MNIST)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Calendar&#10;&#10;Description automatically generated with low confidence">
            <a:extLst>
              <a:ext uri="{FF2B5EF4-FFF2-40B4-BE49-F238E27FC236}">
                <a16:creationId xmlns:a16="http://schemas.microsoft.com/office/drawing/2014/main" id="{7E98D582-F2A2-23E3-7D22-DDC04A35C34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411" t="3607" r="67454" b="73999"/>
          <a:stretch/>
        </p:blipFill>
        <p:spPr>
          <a:xfrm>
            <a:off x="739302" y="1435131"/>
            <a:ext cx="2383278" cy="2164109"/>
          </a:xfrm>
          <a:prstGeom prst="rect">
            <a:avLst/>
          </a:prstGeom>
        </p:spPr>
      </p:pic>
      <p:pic>
        <p:nvPicPr>
          <p:cNvPr id="10" name="Picture 9" descr="Calendar&#10;&#10;Description automatically generated with low confidence">
            <a:extLst>
              <a:ext uri="{FF2B5EF4-FFF2-40B4-BE49-F238E27FC236}">
                <a16:creationId xmlns:a16="http://schemas.microsoft.com/office/drawing/2014/main" id="{90548476-A7BE-6CAC-5E04-D6E956635F5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2134" t="50000" r="34043" b="26383"/>
          <a:stretch/>
        </p:blipFill>
        <p:spPr>
          <a:xfrm>
            <a:off x="3297678" y="1376463"/>
            <a:ext cx="2509735" cy="2283448"/>
          </a:xfrm>
          <a:prstGeom prst="rect">
            <a:avLst/>
          </a:prstGeom>
        </p:spPr>
      </p:pic>
      <p:pic>
        <p:nvPicPr>
          <p:cNvPr id="12" name="Picture 11" descr="Calendar&#10;&#10;Description automatically generated with low confidence">
            <a:extLst>
              <a:ext uri="{FF2B5EF4-FFF2-40B4-BE49-F238E27FC236}">
                <a16:creationId xmlns:a16="http://schemas.microsoft.com/office/drawing/2014/main" id="{7EDFD69F-288B-FA64-B2C0-783400E8E0C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2318" t="2837" r="34228" b="73333"/>
          <a:stretch/>
        </p:blipFill>
        <p:spPr>
          <a:xfrm>
            <a:off x="5904688" y="1385002"/>
            <a:ext cx="2598628" cy="2411984"/>
          </a:xfrm>
          <a:prstGeom prst="rect">
            <a:avLst/>
          </a:prstGeom>
        </p:spPr>
      </p:pic>
      <p:pic>
        <p:nvPicPr>
          <p:cNvPr id="14" name="Picture 13" descr="Calendar&#10;&#10;Description automatically generated with low confidence">
            <a:extLst>
              <a:ext uri="{FF2B5EF4-FFF2-40B4-BE49-F238E27FC236}">
                <a16:creationId xmlns:a16="http://schemas.microsoft.com/office/drawing/2014/main" id="{A386EDC8-1AFD-7F0D-7344-376667086BC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88876" t="2270" b="84255"/>
          <a:stretch/>
        </p:blipFill>
        <p:spPr>
          <a:xfrm>
            <a:off x="9671281" y="2286000"/>
            <a:ext cx="2220230" cy="3504269"/>
          </a:xfrm>
          <a:prstGeom prst="rect">
            <a:avLst/>
          </a:prstGeom>
        </p:spPr>
      </p:pic>
      <p:pic>
        <p:nvPicPr>
          <p:cNvPr id="16" name="Picture 15" descr="Calendar&#10;&#10;Description automatically generated with low confidence">
            <a:extLst>
              <a:ext uri="{FF2B5EF4-FFF2-40B4-BE49-F238E27FC236}">
                <a16:creationId xmlns:a16="http://schemas.microsoft.com/office/drawing/2014/main" id="{ADA36130-4379-C216-0EC7-FB7867F235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63184" t="25962" r="1698" b="48902"/>
          <a:stretch/>
        </p:blipFill>
        <p:spPr>
          <a:xfrm>
            <a:off x="525299" y="3699705"/>
            <a:ext cx="2723746" cy="2540293"/>
          </a:xfrm>
          <a:prstGeom prst="rect">
            <a:avLst/>
          </a:prstGeom>
        </p:spPr>
      </p:pic>
      <p:pic>
        <p:nvPicPr>
          <p:cNvPr id="20" name="Picture 19" descr="Calendar&#10;&#10;Description automatically generated with low confidence">
            <a:extLst>
              <a:ext uri="{FF2B5EF4-FFF2-40B4-BE49-F238E27FC236}">
                <a16:creationId xmlns:a16="http://schemas.microsoft.com/office/drawing/2014/main" id="{E1DAFB40-328D-F0D0-F9F8-F4137D9A65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893" t="25957" r="67126" b="50001"/>
          <a:stretch/>
        </p:blipFill>
        <p:spPr>
          <a:xfrm>
            <a:off x="3202589" y="3719162"/>
            <a:ext cx="2431571" cy="2381917"/>
          </a:xfrm>
          <a:prstGeom prst="rect">
            <a:avLst/>
          </a:prstGeom>
        </p:spPr>
      </p:pic>
      <p:pic>
        <p:nvPicPr>
          <p:cNvPr id="22" name="Picture 21" descr="Calendar&#10;&#10;Description automatically generated with low confidence">
            <a:extLst>
              <a:ext uri="{FF2B5EF4-FFF2-40B4-BE49-F238E27FC236}">
                <a16:creationId xmlns:a16="http://schemas.microsoft.com/office/drawing/2014/main" id="{8C77ACBB-EDB7-9EC3-6444-D79700CC73C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73759" r="66388" b="1990"/>
          <a:stretch/>
        </p:blipFill>
        <p:spPr>
          <a:xfrm>
            <a:off x="5847715" y="3780721"/>
            <a:ext cx="2598628" cy="244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Space (F-MNIST)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78C75EBB-086E-7D98-1354-8B529B5294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64478" t="50000" r="3362" b="25957"/>
          <a:stretch/>
        </p:blipFill>
        <p:spPr>
          <a:xfrm>
            <a:off x="632298" y="1250003"/>
            <a:ext cx="2490281" cy="2425876"/>
          </a:xfrm>
          <a:prstGeom prst="rect">
            <a:avLst/>
          </a:prstGeom>
        </p:spPr>
      </p:pic>
      <p:pic>
        <p:nvPicPr>
          <p:cNvPr id="10" name="Picture 9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51C7041E-49E3-C287-BE7F-FFA92A3DB4C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73192" r="66388" b="1991"/>
          <a:stretch/>
        </p:blipFill>
        <p:spPr>
          <a:xfrm>
            <a:off x="3223644" y="1250002"/>
            <a:ext cx="2591346" cy="2493149"/>
          </a:xfrm>
          <a:prstGeom prst="rect">
            <a:avLst/>
          </a:prstGeom>
        </p:spPr>
      </p:pic>
      <p:pic>
        <p:nvPicPr>
          <p:cNvPr id="11" name="Picture 10" descr="Calendar&#10;&#10;Description automatically generated with low confidence">
            <a:extLst>
              <a:ext uri="{FF2B5EF4-FFF2-40B4-BE49-F238E27FC236}">
                <a16:creationId xmlns:a16="http://schemas.microsoft.com/office/drawing/2014/main" id="{41306392-61CD-717E-BCF0-33A1466E302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88876" t="2270" b="84255"/>
          <a:stretch/>
        </p:blipFill>
        <p:spPr>
          <a:xfrm>
            <a:off x="9671281" y="2286000"/>
            <a:ext cx="2220230" cy="3504269"/>
          </a:xfrm>
          <a:prstGeom prst="rect">
            <a:avLst/>
          </a:prstGeom>
        </p:spPr>
      </p:pic>
      <p:pic>
        <p:nvPicPr>
          <p:cNvPr id="13" name="Picture 12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5059B610-7E46-AA35-21AB-69B08ACD1C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2688" t="2695" r="35152" b="73192"/>
          <a:stretch/>
        </p:blipFill>
        <p:spPr>
          <a:xfrm>
            <a:off x="5935511" y="1322961"/>
            <a:ext cx="2449732" cy="2393417"/>
          </a:xfrm>
          <a:prstGeom prst="rect">
            <a:avLst/>
          </a:prstGeom>
        </p:spPr>
      </p:pic>
      <p:pic>
        <p:nvPicPr>
          <p:cNvPr id="15" name="Picture 1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D813A831-5ED1-5114-0B98-0A0E0A1AD2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48902" r="66018" b="26100"/>
          <a:stretch/>
        </p:blipFill>
        <p:spPr>
          <a:xfrm>
            <a:off x="437745" y="3743151"/>
            <a:ext cx="2665378" cy="2554928"/>
          </a:xfrm>
          <a:prstGeom prst="rect">
            <a:avLst/>
          </a:prstGeom>
        </p:spPr>
      </p:pic>
      <p:pic>
        <p:nvPicPr>
          <p:cNvPr id="17" name="Picture 16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92853D53-3D6D-59E3-6B62-05E95273BB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-391" t="2350" r="66198" b="73111"/>
          <a:stretch/>
        </p:blipFill>
        <p:spPr>
          <a:xfrm>
            <a:off x="3077724" y="3894596"/>
            <a:ext cx="2651862" cy="2479851"/>
          </a:xfrm>
          <a:prstGeom prst="rect">
            <a:avLst/>
          </a:prstGeom>
        </p:spPr>
      </p:pic>
      <p:pic>
        <p:nvPicPr>
          <p:cNvPr id="19" name="Picture 18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8765B059-22BF-68BA-FDE1-F0F11D15E3A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2654" t="25816" r="34817" b="49645"/>
          <a:stretch/>
        </p:blipFill>
        <p:spPr>
          <a:xfrm>
            <a:off x="5872039" y="3832698"/>
            <a:ext cx="2522854" cy="247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160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2D-Manifold (MNIST)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CF0A6AD3-DD1A-9448-4433-7C5CA8B4983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5792" b="49541"/>
          <a:stretch/>
        </p:blipFill>
        <p:spPr>
          <a:xfrm>
            <a:off x="1878833" y="1343348"/>
            <a:ext cx="7878010" cy="2532167"/>
          </a:xfrm>
          <a:prstGeom prst="rect">
            <a:avLst/>
          </a:prstGeom>
        </p:spPr>
      </p:pic>
      <p:pic>
        <p:nvPicPr>
          <p:cNvPr id="10" name="Picture 9" descr="A picture containing qr code&#10;&#10;Description automatically generated">
            <a:extLst>
              <a:ext uri="{FF2B5EF4-FFF2-40B4-BE49-F238E27FC236}">
                <a16:creationId xmlns:a16="http://schemas.microsoft.com/office/drawing/2014/main" id="{659CA86B-A4D0-B16E-8B52-EB99D9EAEB5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127" b="73475"/>
          <a:stretch/>
        </p:blipFill>
        <p:spPr>
          <a:xfrm>
            <a:off x="1800660" y="3696510"/>
            <a:ext cx="7956183" cy="252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48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2D-Manifold (F-MNIST)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9981327-C954-1E9C-0AF6-8CF5178D1B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50000" b="25958"/>
          <a:stretch/>
        </p:blipFill>
        <p:spPr>
          <a:xfrm>
            <a:off x="1976109" y="1162454"/>
            <a:ext cx="8004470" cy="2507654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3C6AA64F-B7F0-0C05-CB56-E19FACA538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149" b="73495"/>
          <a:stretch/>
        </p:blipFill>
        <p:spPr>
          <a:xfrm>
            <a:off x="1833621" y="3686003"/>
            <a:ext cx="8253963" cy="259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33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624000" y="1496400"/>
            <a:ext cx="5472000" cy="36000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sz="half" idx="2"/>
          </p:nvPr>
        </p:nvSpPr>
        <p:spPr>
          <a:xfrm>
            <a:off x="432000" y="2255782"/>
            <a:ext cx="5472000" cy="2205817"/>
          </a:xfrm>
        </p:spPr>
        <p:txBody>
          <a:bodyPr/>
          <a:lstStyle/>
          <a:p>
            <a:r>
              <a:rPr lang="en-US" dirty="0"/>
              <a:t>General Variational methods are more efficient while enforcing special conditions to control discrete latent representation.</a:t>
            </a:r>
          </a:p>
          <a:p>
            <a:r>
              <a:rPr lang="en-US" dirty="0"/>
              <a:t>A better reconstruction from noisy data can be obtained by removing unwanted noisy corrupted input if we introduce a hidden activation layer to activate a specific layer at a time and improve robustness, avoid over-fitting of the data.</a:t>
            </a:r>
          </a:p>
          <a:p>
            <a:r>
              <a:rPr lang="en-US" dirty="0"/>
              <a:t>Adversarial and generative method models arbitrary latent space that imposes a prior that may not fit the data distribution well.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Take-Aways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3"/>
          </p:nvPr>
        </p:nvSpPr>
        <p:spPr>
          <a:xfrm>
            <a:off x="6288002" y="1496400"/>
            <a:ext cx="5483996" cy="360000"/>
          </a:xfrm>
        </p:spPr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4"/>
          </p:nvPr>
        </p:nvSpPr>
        <p:spPr>
          <a:xfrm>
            <a:off x="6276004" y="2225060"/>
            <a:ext cx="5483996" cy="2205817"/>
          </a:xfrm>
        </p:spPr>
        <p:txBody>
          <a:bodyPr/>
          <a:lstStyle/>
          <a:p>
            <a:r>
              <a:rPr lang="en-US" dirty="0"/>
              <a:t>Combining and enhancing different AE architecture to improve bottleneck decoding is the most acceptable way to tweak the AEs.</a:t>
            </a:r>
          </a:p>
          <a:p>
            <a:r>
              <a:rPr lang="en-US" dirty="0"/>
              <a:t>The structured prior distribution is crucial for accomplishing better representation clustering of data.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Understanding the principle of posterior loss and introducing the complete disentangled feature within VAEs by regularizing the posterior distribution.</a:t>
            </a:r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624000" y="1496400"/>
            <a:ext cx="5472000" cy="360000"/>
          </a:xfrm>
        </p:spPr>
        <p:txBody>
          <a:bodyPr/>
          <a:lstStyle/>
          <a:p>
            <a:r>
              <a:rPr lang="en-US" dirty="0"/>
              <a:t>Application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sz="half" idx="2"/>
          </p:nvPr>
        </p:nvSpPr>
        <p:spPr>
          <a:xfrm>
            <a:off x="432000" y="2255782"/>
            <a:ext cx="5472000" cy="2205817"/>
          </a:xfrm>
        </p:spPr>
        <p:txBody>
          <a:bodyPr/>
          <a:lstStyle/>
          <a:p>
            <a:r>
              <a:rPr lang="en-US" dirty="0"/>
              <a:t>Molecular generative model based on CVAE.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Using conditioned latent space, control multiple molecular properties simultaneously.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r>
              <a:rPr lang="en-US" dirty="0"/>
              <a:t>Neural Machine Translation.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source sequence to a distributed representation.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r>
              <a:rPr lang="en-US" dirty="0"/>
              <a:t>Learning Structured Output Representation.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perform probabilistic inference and make diverse predictions.</a:t>
            </a:r>
          </a:p>
          <a:p>
            <a:pPr marL="266700" lvl="1" indent="0">
              <a:buNone/>
            </a:pP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3"/>
          </p:nvPr>
        </p:nvSpPr>
        <p:spPr>
          <a:xfrm>
            <a:off x="6288002" y="1496400"/>
            <a:ext cx="5483996" cy="360000"/>
          </a:xfrm>
        </p:spPr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4"/>
          </p:nvPr>
        </p:nvSpPr>
        <p:spPr>
          <a:xfrm>
            <a:off x="6276004" y="2225060"/>
            <a:ext cx="5483996" cy="2205817"/>
          </a:xfrm>
        </p:spPr>
        <p:txBody>
          <a:bodyPr/>
          <a:lstStyle/>
          <a:p>
            <a:r>
              <a:rPr lang="en-US" dirty="0"/>
              <a:t>Conditioning of CVAE in a Disentanglement space. 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Combing Total Correlation (TC) and Disentanglement</a:t>
            </a:r>
          </a:p>
        </p:txBody>
      </p:sp>
    </p:spTree>
    <p:extLst>
      <p:ext uri="{BB962C8B-B14F-4D97-AF65-F5344CB8AC3E}">
        <p14:creationId xmlns:p14="http://schemas.microsoft.com/office/powerpoint/2010/main" val="3493642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065A35A-C57B-453D-BF8A-7C8AA18B24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1A2C98-AF4A-453D-882B-3123746E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664575" y="3906982"/>
            <a:ext cx="2850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Icon - User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4797111"/>
            <a:ext cx="218900" cy="218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Asif Ahmed Neloy</a:t>
            </a:r>
          </a:p>
        </p:txBody>
      </p:sp>
      <p:pic>
        <p:nvPicPr>
          <p:cNvPr id="10" name="Graphic 9" descr="Email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648" y="5205871"/>
            <a:ext cx="218900" cy="218900"/>
          </a:xfrm>
          <a:prstGeom prst="rect">
            <a:avLst/>
          </a:prstGeom>
        </p:spPr>
      </p:pic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9789" y="5620291"/>
            <a:ext cx="244786" cy="244786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04F9D3C-51F3-4BD1-A68B-CAE380619B4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8"/>
          </p:nvPr>
        </p:nvSpPr>
        <p:spPr>
          <a:xfrm>
            <a:off x="769601" y="5649474"/>
            <a:ext cx="3201376" cy="288000"/>
          </a:xfrm>
        </p:spPr>
        <p:txBody>
          <a:bodyPr/>
          <a:lstStyle/>
          <a:p>
            <a:r>
              <a:rPr lang="en-US" dirty="0">
                <a:hlinkClick r:id="rId8"/>
              </a:rPr>
              <a:t>www.aaneloy.ca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2B565-840F-746D-A849-04BC235370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>
                <a:hlinkClick r:id="rId9"/>
              </a:rPr>
              <a:t>asif.neloy@umanitoba.ca</a:t>
            </a:r>
            <a:endParaRPr lang="en-CA" dirty="0"/>
          </a:p>
          <a:p>
            <a:endParaRPr lang="en-CA" dirty="0"/>
          </a:p>
        </p:txBody>
      </p:sp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74EE12AA-E21A-FE13-2479-3A996943C45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16746" y="251134"/>
            <a:ext cx="3532702" cy="1709710"/>
          </a:xfrm>
          <a:prstGeom prst="rect">
            <a:avLst/>
          </a:prstGeom>
        </p:spPr>
      </p:pic>
      <p:pic>
        <p:nvPicPr>
          <p:cNvPr id="17" name="Picture 1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B45EADB-BF58-1824-3550-4F366CD95A6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40432" y="2335249"/>
            <a:ext cx="5200650" cy="1171575"/>
          </a:xfrm>
          <a:prstGeom prst="rect">
            <a:avLst/>
          </a:prstGeom>
        </p:spPr>
      </p:pic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1732352D-923A-1E19-CCA7-322556F5C58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83971" y="3921599"/>
            <a:ext cx="3227731" cy="138254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23988C8-2D07-457D-AAC6-E7BCD672AA6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55548" y="1491826"/>
            <a:ext cx="4328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>
                <a:latin typeface="+mj-lt"/>
              </a:rPr>
              <a:t>Questions and Suggestions 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0" y="-5208"/>
            <a:ext cx="9056451" cy="6477128"/>
          </a:xfrm>
        </p:spPr>
        <p:txBody>
          <a:bodyPr/>
          <a:lstStyle/>
          <a:p>
            <a:pPr defTabSz="1189038">
              <a:tabLst>
                <a:tab pos="4756150" algn="l"/>
              </a:tabLst>
            </a:pP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Anomaly Detection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91005" y="957770"/>
            <a:ext cx="5982169" cy="4873421"/>
          </a:xfrm>
        </p:spPr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An anomaly is an observation which deviates</a:t>
            </a:r>
          </a:p>
          <a:p>
            <a:r>
              <a:rPr lang="en-US" sz="2000" dirty="0"/>
              <a:t> from other observations.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Pattern in data that does not follow expected behavior. 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dirty="0"/>
              <a:t>Contextual Anomalies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dirty="0"/>
              <a:t>Point Anomalies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dirty="0"/>
              <a:t>Collective Anomalies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latin typeface="+mj-lt"/>
              </a:rPr>
              <a:t>Why is it Difficult?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Normal Behavior Changes over time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Anomalies differs with domains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dirty="0"/>
              <a:t>Noise tends to look similar to anomalies. 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b="1" dirty="0">
              <a:latin typeface="+mj-lt"/>
            </a:endParaRPr>
          </a:p>
        </p:txBody>
      </p:sp>
      <p:pic>
        <p:nvPicPr>
          <p:cNvPr id="5" name="Picture 4" descr="A group of lights&#10;&#10;Description automatically generated with low confidence">
            <a:extLst>
              <a:ext uri="{FF2B5EF4-FFF2-40B4-BE49-F238E27FC236}">
                <a16:creationId xmlns:a16="http://schemas.microsoft.com/office/drawing/2014/main" id="{7A82A753-3B9F-BAD7-882E-BD681B3D960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363" y="212381"/>
            <a:ext cx="2079831" cy="2010713"/>
          </a:xfrm>
          <a:prstGeom prst="rect">
            <a:avLst/>
          </a:prstGeom>
        </p:spPr>
      </p:pic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FDE8A70D-AA93-E1AC-9CDE-ED56D6720E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056" y="2558371"/>
            <a:ext cx="2914650" cy="1371600"/>
          </a:xfrm>
          <a:prstGeom prst="rect">
            <a:avLst/>
          </a:prstGeom>
        </p:spPr>
      </p:pic>
      <p:pic>
        <p:nvPicPr>
          <p:cNvPr id="11" name="Picture 10" descr="Icon&#10;&#10;Description automatically generated with medium confidence">
            <a:extLst>
              <a:ext uri="{FF2B5EF4-FFF2-40B4-BE49-F238E27FC236}">
                <a16:creationId xmlns:a16="http://schemas.microsoft.com/office/drawing/2014/main" id="{DB99C058-4B78-33D1-4E37-EDBB06A0505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64" y="4100504"/>
            <a:ext cx="2486025" cy="2314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CBF548-400A-D960-05CE-B79F6C7F5D5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094975" y="3745305"/>
            <a:ext cx="3048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1800" dirty="0"/>
              <a:t>Contextual Anomalies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6BC7A-7732-484C-0878-D6E9FF4AD0E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593369" y="6342748"/>
            <a:ext cx="2332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Collective Anomalies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0E57C3-248B-C5FD-A035-44E965E3328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681876" y="2189039"/>
            <a:ext cx="18750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Point Anomalies</a:t>
            </a:r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-1" y="-5208"/>
            <a:ext cx="8782679" cy="6785387"/>
          </a:xfrm>
        </p:spPr>
        <p:txBody>
          <a:bodyPr/>
          <a:lstStyle/>
          <a:p>
            <a:pPr defTabSz="1189038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4000" dirty="0"/>
              <a:t>Unsupervised Anomaly Detection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91005" y="1496250"/>
            <a:ext cx="6964663" cy="487342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dirty="0"/>
              <a:t>Image Data</a:t>
            </a:r>
          </a:p>
          <a:p>
            <a:pPr marL="1257300" lvl="2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No labels assumed</a:t>
            </a:r>
          </a:p>
          <a:p>
            <a:pPr marL="1257300" lvl="2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Based on the assumption that anomalies are  very rare compared to normal data</a:t>
            </a:r>
            <a:endParaRPr lang="en-US" dirty="0"/>
          </a:p>
          <a:p>
            <a:r>
              <a:rPr lang="en-US" sz="2800" b="1" dirty="0">
                <a:latin typeface="+mj-lt"/>
              </a:rPr>
              <a:t>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Defining a representative normal region is challenging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boundary between normal and outlying behavior is often not precise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Classification is not always comparable. </a:t>
            </a:r>
          </a:p>
          <a:p>
            <a:r>
              <a:rPr lang="en-US" sz="2800" b="1" dirty="0">
                <a:latin typeface="+mj-lt"/>
              </a:rPr>
              <a:t>Methods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b="1" dirty="0"/>
              <a:t>PCA, Clustering, density, neural-networks (auto-encoders).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dirty="0"/>
          </a:p>
        </p:txBody>
      </p:sp>
      <p:pic>
        <p:nvPicPr>
          <p:cNvPr id="7" name="Picture 6" descr="Calendar&#10;&#10;Description automatically generated">
            <a:extLst>
              <a:ext uri="{FF2B5EF4-FFF2-40B4-BE49-F238E27FC236}">
                <a16:creationId xmlns:a16="http://schemas.microsoft.com/office/drawing/2014/main" id="{07D20878-FF3A-D163-E0D1-B9D84619A41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409" y="2148496"/>
            <a:ext cx="3399591" cy="298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0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29528" y="-5208"/>
            <a:ext cx="12132944" cy="6456808"/>
          </a:xfrm>
        </p:spPr>
        <p:txBody>
          <a:bodyPr/>
          <a:lstStyle/>
          <a:p>
            <a:pPr defTabSz="1189038"/>
            <a:r>
              <a:rPr lang="en-US" sz="4800" dirty="0"/>
              <a:t>Auto-Encoders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91006" y="1439827"/>
            <a:ext cx="4032442" cy="487342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Classical neural network applies backpropagation.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The auto-encoders tries to learn the identity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  <a:p>
            <a:r>
              <a:rPr lang="en-US" dirty="0"/>
              <a:t>             </a:t>
            </a:r>
            <a:r>
              <a:rPr lang="en-US" dirty="0">
                <a:solidFill>
                  <a:srgbClr val="FF0000"/>
                </a:solidFill>
              </a:rPr>
              <a:t>          h =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f(x)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Auto-encoders take the idea of d</a:t>
            </a:r>
            <a:r>
              <a:rPr lang="en-US" altLang="en-US" dirty="0"/>
              <a:t>imensionality reduction as well as feature learning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further and aim to learn the structure of the manifold.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Auto-encoders are designed to reproduce their input.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541D1828-BE58-9D7F-8017-61B7F7E9228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16056" y="3926293"/>
            <a:ext cx="1138238" cy="1139825"/>
          </a:xfrm>
          <a:custGeom>
            <a:avLst/>
            <a:gdLst/>
            <a:ahLst/>
            <a:cxnLst/>
            <a:rect l="l" t="t" r="r" b="b"/>
            <a:pathLst>
              <a:path w="1620184" h="1620181">
                <a:moveTo>
                  <a:pt x="1382912" y="237273"/>
                </a:moveTo>
                <a:lnTo>
                  <a:pt x="1427994" y="286152"/>
                </a:lnTo>
                <a:lnTo>
                  <a:pt x="1468330" y="337685"/>
                </a:lnTo>
                <a:lnTo>
                  <a:pt x="1503921" y="391576"/>
                </a:lnTo>
                <a:lnTo>
                  <a:pt x="1534766" y="447531"/>
                </a:lnTo>
                <a:lnTo>
                  <a:pt x="1560866" y="505255"/>
                </a:lnTo>
                <a:lnTo>
                  <a:pt x="1582221" y="564453"/>
                </a:lnTo>
                <a:lnTo>
                  <a:pt x="1598830" y="624830"/>
                </a:lnTo>
                <a:lnTo>
                  <a:pt x="1610693" y="686092"/>
                </a:lnTo>
                <a:lnTo>
                  <a:pt x="1617811" y="747944"/>
                </a:lnTo>
                <a:lnTo>
                  <a:pt x="1620184" y="810090"/>
                </a:lnTo>
                <a:lnTo>
                  <a:pt x="1617811" y="872237"/>
                </a:lnTo>
                <a:lnTo>
                  <a:pt x="1610693" y="934088"/>
                </a:lnTo>
                <a:lnTo>
                  <a:pt x="1598830" y="995350"/>
                </a:lnTo>
                <a:lnTo>
                  <a:pt x="1582221" y="1055728"/>
                </a:lnTo>
                <a:lnTo>
                  <a:pt x="1560866" y="1114926"/>
                </a:lnTo>
                <a:lnTo>
                  <a:pt x="1534766" y="1172650"/>
                </a:lnTo>
                <a:lnTo>
                  <a:pt x="1503921" y="1228605"/>
                </a:lnTo>
                <a:lnTo>
                  <a:pt x="1468330" y="1282496"/>
                </a:lnTo>
                <a:lnTo>
                  <a:pt x="1427994" y="1334029"/>
                </a:lnTo>
                <a:lnTo>
                  <a:pt x="1382912" y="1382907"/>
                </a:lnTo>
                <a:lnTo>
                  <a:pt x="1334033" y="1427989"/>
                </a:lnTo>
                <a:lnTo>
                  <a:pt x="1282501" y="1468326"/>
                </a:lnTo>
                <a:lnTo>
                  <a:pt x="1228609" y="1503917"/>
                </a:lnTo>
                <a:lnTo>
                  <a:pt x="1172654" y="1534763"/>
                </a:lnTo>
                <a:lnTo>
                  <a:pt x="1114930" y="1560863"/>
                </a:lnTo>
                <a:lnTo>
                  <a:pt x="1055731" y="1582217"/>
                </a:lnTo>
                <a:lnTo>
                  <a:pt x="995353" y="1598827"/>
                </a:lnTo>
                <a:lnTo>
                  <a:pt x="934091" y="1610690"/>
                </a:lnTo>
                <a:lnTo>
                  <a:pt x="872239" y="1617809"/>
                </a:lnTo>
                <a:lnTo>
                  <a:pt x="810092" y="1620181"/>
                </a:lnTo>
                <a:lnTo>
                  <a:pt x="747945" y="1617809"/>
                </a:lnTo>
                <a:lnTo>
                  <a:pt x="686093" y="1610690"/>
                </a:lnTo>
                <a:lnTo>
                  <a:pt x="624830" y="1598827"/>
                </a:lnTo>
                <a:lnTo>
                  <a:pt x="564453" y="1582217"/>
                </a:lnTo>
                <a:lnTo>
                  <a:pt x="505254" y="1560863"/>
                </a:lnTo>
                <a:lnTo>
                  <a:pt x="447530" y="1534763"/>
                </a:lnTo>
                <a:lnTo>
                  <a:pt x="391574" y="1503917"/>
                </a:lnTo>
                <a:lnTo>
                  <a:pt x="337683" y="1468326"/>
                </a:lnTo>
                <a:lnTo>
                  <a:pt x="286150" y="1427989"/>
                </a:lnTo>
                <a:lnTo>
                  <a:pt x="237271" y="1382907"/>
                </a:lnTo>
                <a:lnTo>
                  <a:pt x="192189" y="1334029"/>
                </a:lnTo>
                <a:lnTo>
                  <a:pt x="151853" y="1282496"/>
                </a:lnTo>
                <a:lnTo>
                  <a:pt x="116263" y="1228605"/>
                </a:lnTo>
                <a:lnTo>
                  <a:pt x="85417" y="1172650"/>
                </a:lnTo>
                <a:lnTo>
                  <a:pt x="59317" y="1114926"/>
                </a:lnTo>
                <a:lnTo>
                  <a:pt x="37963" y="1055728"/>
                </a:lnTo>
                <a:lnTo>
                  <a:pt x="21354" y="995350"/>
                </a:lnTo>
                <a:lnTo>
                  <a:pt x="9490" y="934088"/>
                </a:lnTo>
                <a:lnTo>
                  <a:pt x="2372" y="872237"/>
                </a:lnTo>
                <a:lnTo>
                  <a:pt x="0" y="810090"/>
                </a:lnTo>
                <a:lnTo>
                  <a:pt x="2372" y="747944"/>
                </a:lnTo>
                <a:lnTo>
                  <a:pt x="9490" y="686092"/>
                </a:lnTo>
                <a:lnTo>
                  <a:pt x="21354" y="624830"/>
                </a:lnTo>
                <a:lnTo>
                  <a:pt x="37963" y="564453"/>
                </a:lnTo>
                <a:lnTo>
                  <a:pt x="59317" y="505255"/>
                </a:lnTo>
                <a:lnTo>
                  <a:pt x="85417" y="447531"/>
                </a:lnTo>
                <a:lnTo>
                  <a:pt x="116263" y="391576"/>
                </a:lnTo>
                <a:lnTo>
                  <a:pt x="151853" y="337685"/>
                </a:lnTo>
                <a:lnTo>
                  <a:pt x="192189" y="286152"/>
                </a:lnTo>
                <a:lnTo>
                  <a:pt x="237271" y="237273"/>
                </a:lnTo>
                <a:lnTo>
                  <a:pt x="286150" y="192191"/>
                </a:lnTo>
                <a:lnTo>
                  <a:pt x="337683" y="151855"/>
                </a:lnTo>
                <a:lnTo>
                  <a:pt x="391574" y="116264"/>
                </a:lnTo>
                <a:lnTo>
                  <a:pt x="447530" y="85418"/>
                </a:lnTo>
                <a:lnTo>
                  <a:pt x="505254" y="59318"/>
                </a:lnTo>
                <a:lnTo>
                  <a:pt x="564453" y="37963"/>
                </a:lnTo>
                <a:lnTo>
                  <a:pt x="624830" y="21354"/>
                </a:lnTo>
                <a:lnTo>
                  <a:pt x="686093" y="9490"/>
                </a:lnTo>
                <a:lnTo>
                  <a:pt x="747945" y="2372"/>
                </a:lnTo>
                <a:lnTo>
                  <a:pt x="810092" y="0"/>
                </a:lnTo>
                <a:lnTo>
                  <a:pt x="872239" y="2372"/>
                </a:lnTo>
                <a:lnTo>
                  <a:pt x="934091" y="9490"/>
                </a:lnTo>
                <a:lnTo>
                  <a:pt x="995353" y="21354"/>
                </a:lnTo>
                <a:lnTo>
                  <a:pt x="1055731" y="37963"/>
                </a:lnTo>
                <a:lnTo>
                  <a:pt x="1114930" y="59318"/>
                </a:lnTo>
                <a:lnTo>
                  <a:pt x="1172654" y="85418"/>
                </a:lnTo>
                <a:lnTo>
                  <a:pt x="1228609" y="116264"/>
                </a:lnTo>
                <a:lnTo>
                  <a:pt x="1282501" y="151855"/>
                </a:lnTo>
                <a:lnTo>
                  <a:pt x="1334033" y="192191"/>
                </a:lnTo>
                <a:lnTo>
                  <a:pt x="1382912" y="237273"/>
                </a:lnTo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CF803E28-DF8B-DD20-F996-D9DE7E4BD7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400419" y="3926293"/>
            <a:ext cx="1139825" cy="1139825"/>
          </a:xfrm>
          <a:custGeom>
            <a:avLst/>
            <a:gdLst/>
            <a:ahLst/>
            <a:cxnLst/>
            <a:rect l="l" t="t" r="r" b="b"/>
            <a:pathLst>
              <a:path w="1620186" h="1620181">
                <a:moveTo>
                  <a:pt x="1382912" y="237273"/>
                </a:moveTo>
                <a:lnTo>
                  <a:pt x="1427994" y="286152"/>
                </a:lnTo>
                <a:lnTo>
                  <a:pt x="1468330" y="337685"/>
                </a:lnTo>
                <a:lnTo>
                  <a:pt x="1503922" y="391576"/>
                </a:lnTo>
                <a:lnTo>
                  <a:pt x="1534767" y="447531"/>
                </a:lnTo>
                <a:lnTo>
                  <a:pt x="1560867" y="505255"/>
                </a:lnTo>
                <a:lnTo>
                  <a:pt x="1582222" y="564453"/>
                </a:lnTo>
                <a:lnTo>
                  <a:pt x="1598831" y="624830"/>
                </a:lnTo>
                <a:lnTo>
                  <a:pt x="1610695" y="686092"/>
                </a:lnTo>
                <a:lnTo>
                  <a:pt x="1617813" y="747944"/>
                </a:lnTo>
                <a:lnTo>
                  <a:pt x="1620186" y="810090"/>
                </a:lnTo>
                <a:lnTo>
                  <a:pt x="1617813" y="872237"/>
                </a:lnTo>
                <a:lnTo>
                  <a:pt x="1610695" y="934088"/>
                </a:lnTo>
                <a:lnTo>
                  <a:pt x="1598831" y="995350"/>
                </a:lnTo>
                <a:lnTo>
                  <a:pt x="1582222" y="1055728"/>
                </a:lnTo>
                <a:lnTo>
                  <a:pt x="1560867" y="1114926"/>
                </a:lnTo>
                <a:lnTo>
                  <a:pt x="1534767" y="1172650"/>
                </a:lnTo>
                <a:lnTo>
                  <a:pt x="1503922" y="1228605"/>
                </a:lnTo>
                <a:lnTo>
                  <a:pt x="1468330" y="1282496"/>
                </a:lnTo>
                <a:lnTo>
                  <a:pt x="1427994" y="1334029"/>
                </a:lnTo>
                <a:lnTo>
                  <a:pt x="1382912" y="1382907"/>
                </a:lnTo>
                <a:lnTo>
                  <a:pt x="1334032" y="1427989"/>
                </a:lnTo>
                <a:lnTo>
                  <a:pt x="1282500" y="1468326"/>
                </a:lnTo>
                <a:lnTo>
                  <a:pt x="1228609" y="1503917"/>
                </a:lnTo>
                <a:lnTo>
                  <a:pt x="1172653" y="1534763"/>
                </a:lnTo>
                <a:lnTo>
                  <a:pt x="1114929" y="1560863"/>
                </a:lnTo>
                <a:lnTo>
                  <a:pt x="1055731" y="1582217"/>
                </a:lnTo>
                <a:lnTo>
                  <a:pt x="995353" y="1598827"/>
                </a:lnTo>
                <a:lnTo>
                  <a:pt x="934091" y="1610690"/>
                </a:lnTo>
                <a:lnTo>
                  <a:pt x="872239" y="1617809"/>
                </a:lnTo>
                <a:lnTo>
                  <a:pt x="810093" y="1620181"/>
                </a:lnTo>
                <a:lnTo>
                  <a:pt x="747946" y="1617809"/>
                </a:lnTo>
                <a:lnTo>
                  <a:pt x="686094" y="1610690"/>
                </a:lnTo>
                <a:lnTo>
                  <a:pt x="624832" y="1598827"/>
                </a:lnTo>
                <a:lnTo>
                  <a:pt x="564455" y="1582217"/>
                </a:lnTo>
                <a:lnTo>
                  <a:pt x="505256" y="1560863"/>
                </a:lnTo>
                <a:lnTo>
                  <a:pt x="447532" y="1534763"/>
                </a:lnTo>
                <a:lnTo>
                  <a:pt x="391577" y="1503917"/>
                </a:lnTo>
                <a:lnTo>
                  <a:pt x="337686" y="1468326"/>
                </a:lnTo>
                <a:lnTo>
                  <a:pt x="286153" y="1427989"/>
                </a:lnTo>
                <a:lnTo>
                  <a:pt x="237274" y="1382907"/>
                </a:lnTo>
                <a:lnTo>
                  <a:pt x="192192" y="1334029"/>
                </a:lnTo>
                <a:lnTo>
                  <a:pt x="151855" y="1282496"/>
                </a:lnTo>
                <a:lnTo>
                  <a:pt x="116264" y="1228605"/>
                </a:lnTo>
                <a:lnTo>
                  <a:pt x="85418" y="1172650"/>
                </a:lnTo>
                <a:lnTo>
                  <a:pt x="59318" y="1114926"/>
                </a:lnTo>
                <a:lnTo>
                  <a:pt x="37963" y="1055728"/>
                </a:lnTo>
                <a:lnTo>
                  <a:pt x="21354" y="995350"/>
                </a:lnTo>
                <a:lnTo>
                  <a:pt x="9490" y="934088"/>
                </a:lnTo>
                <a:lnTo>
                  <a:pt x="2372" y="872237"/>
                </a:lnTo>
                <a:lnTo>
                  <a:pt x="0" y="810090"/>
                </a:lnTo>
                <a:lnTo>
                  <a:pt x="2372" y="747944"/>
                </a:lnTo>
                <a:lnTo>
                  <a:pt x="9490" y="686092"/>
                </a:lnTo>
                <a:lnTo>
                  <a:pt x="21354" y="624830"/>
                </a:lnTo>
                <a:lnTo>
                  <a:pt x="37963" y="564453"/>
                </a:lnTo>
                <a:lnTo>
                  <a:pt x="59318" y="505255"/>
                </a:lnTo>
                <a:lnTo>
                  <a:pt x="85418" y="447531"/>
                </a:lnTo>
                <a:lnTo>
                  <a:pt x="116264" y="391576"/>
                </a:lnTo>
                <a:lnTo>
                  <a:pt x="151855" y="337685"/>
                </a:lnTo>
                <a:lnTo>
                  <a:pt x="192192" y="286152"/>
                </a:lnTo>
                <a:lnTo>
                  <a:pt x="237274" y="237273"/>
                </a:lnTo>
                <a:lnTo>
                  <a:pt x="286153" y="192191"/>
                </a:lnTo>
                <a:lnTo>
                  <a:pt x="337686" y="151855"/>
                </a:lnTo>
                <a:lnTo>
                  <a:pt x="391577" y="116264"/>
                </a:lnTo>
                <a:lnTo>
                  <a:pt x="447532" y="85418"/>
                </a:lnTo>
                <a:lnTo>
                  <a:pt x="505256" y="59318"/>
                </a:lnTo>
                <a:lnTo>
                  <a:pt x="564455" y="37963"/>
                </a:lnTo>
                <a:lnTo>
                  <a:pt x="624832" y="21354"/>
                </a:lnTo>
                <a:lnTo>
                  <a:pt x="686094" y="9490"/>
                </a:lnTo>
                <a:lnTo>
                  <a:pt x="747946" y="2372"/>
                </a:lnTo>
                <a:lnTo>
                  <a:pt x="810093" y="0"/>
                </a:lnTo>
                <a:lnTo>
                  <a:pt x="872239" y="2372"/>
                </a:lnTo>
                <a:lnTo>
                  <a:pt x="934091" y="9490"/>
                </a:lnTo>
                <a:lnTo>
                  <a:pt x="995353" y="21354"/>
                </a:lnTo>
                <a:lnTo>
                  <a:pt x="1055731" y="37963"/>
                </a:lnTo>
                <a:lnTo>
                  <a:pt x="1114929" y="59318"/>
                </a:lnTo>
                <a:lnTo>
                  <a:pt x="1172653" y="85418"/>
                </a:lnTo>
                <a:lnTo>
                  <a:pt x="1228609" y="116264"/>
                </a:lnTo>
                <a:lnTo>
                  <a:pt x="1282500" y="151855"/>
                </a:lnTo>
                <a:lnTo>
                  <a:pt x="1334032" y="192191"/>
                </a:lnTo>
                <a:lnTo>
                  <a:pt x="1382912" y="237273"/>
                </a:lnTo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772964B0-41CA-C1FC-DA08-D10ACD11AC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57444" y="2040343"/>
            <a:ext cx="1139825" cy="1139825"/>
          </a:xfrm>
          <a:custGeom>
            <a:avLst/>
            <a:gdLst/>
            <a:ahLst/>
            <a:cxnLst/>
            <a:rect l="l" t="t" r="r" b="b"/>
            <a:pathLst>
              <a:path w="1620185" h="1620181">
                <a:moveTo>
                  <a:pt x="1382910" y="237273"/>
                </a:moveTo>
                <a:lnTo>
                  <a:pt x="1427992" y="286152"/>
                </a:lnTo>
                <a:lnTo>
                  <a:pt x="1468329" y="337685"/>
                </a:lnTo>
                <a:lnTo>
                  <a:pt x="1503920" y="391576"/>
                </a:lnTo>
                <a:lnTo>
                  <a:pt x="1534766" y="447531"/>
                </a:lnTo>
                <a:lnTo>
                  <a:pt x="1560866" y="505255"/>
                </a:lnTo>
                <a:lnTo>
                  <a:pt x="1582221" y="564453"/>
                </a:lnTo>
                <a:lnTo>
                  <a:pt x="1598830" y="624830"/>
                </a:lnTo>
                <a:lnTo>
                  <a:pt x="1610694" y="686092"/>
                </a:lnTo>
                <a:lnTo>
                  <a:pt x="1617812" y="747944"/>
                </a:lnTo>
                <a:lnTo>
                  <a:pt x="1620185" y="810090"/>
                </a:lnTo>
                <a:lnTo>
                  <a:pt x="1617812" y="872237"/>
                </a:lnTo>
                <a:lnTo>
                  <a:pt x="1610694" y="934088"/>
                </a:lnTo>
                <a:lnTo>
                  <a:pt x="1598830" y="995350"/>
                </a:lnTo>
                <a:lnTo>
                  <a:pt x="1582221" y="1055728"/>
                </a:lnTo>
                <a:lnTo>
                  <a:pt x="1560866" y="1114926"/>
                </a:lnTo>
                <a:lnTo>
                  <a:pt x="1534766" y="1172650"/>
                </a:lnTo>
                <a:lnTo>
                  <a:pt x="1503920" y="1228605"/>
                </a:lnTo>
                <a:lnTo>
                  <a:pt x="1468329" y="1282496"/>
                </a:lnTo>
                <a:lnTo>
                  <a:pt x="1427992" y="1334029"/>
                </a:lnTo>
                <a:lnTo>
                  <a:pt x="1382910" y="1382907"/>
                </a:lnTo>
                <a:lnTo>
                  <a:pt x="1334031" y="1427989"/>
                </a:lnTo>
                <a:lnTo>
                  <a:pt x="1282499" y="1468326"/>
                </a:lnTo>
                <a:lnTo>
                  <a:pt x="1228607" y="1503917"/>
                </a:lnTo>
                <a:lnTo>
                  <a:pt x="1172652" y="1534763"/>
                </a:lnTo>
                <a:lnTo>
                  <a:pt x="1114928" y="1560863"/>
                </a:lnTo>
                <a:lnTo>
                  <a:pt x="1055729" y="1582217"/>
                </a:lnTo>
                <a:lnTo>
                  <a:pt x="995352" y="1598827"/>
                </a:lnTo>
                <a:lnTo>
                  <a:pt x="934089" y="1610690"/>
                </a:lnTo>
                <a:lnTo>
                  <a:pt x="872237" y="1617809"/>
                </a:lnTo>
                <a:lnTo>
                  <a:pt x="810091" y="1620181"/>
                </a:lnTo>
                <a:lnTo>
                  <a:pt x="747944" y="1617809"/>
                </a:lnTo>
                <a:lnTo>
                  <a:pt x="686092" y="1610690"/>
                </a:lnTo>
                <a:lnTo>
                  <a:pt x="624830" y="1598827"/>
                </a:lnTo>
                <a:lnTo>
                  <a:pt x="564452" y="1582217"/>
                </a:lnTo>
                <a:lnTo>
                  <a:pt x="505254" y="1560863"/>
                </a:lnTo>
                <a:lnTo>
                  <a:pt x="447529" y="1534763"/>
                </a:lnTo>
                <a:lnTo>
                  <a:pt x="391574" y="1503917"/>
                </a:lnTo>
                <a:lnTo>
                  <a:pt x="337683" y="1468326"/>
                </a:lnTo>
                <a:lnTo>
                  <a:pt x="286150" y="1427989"/>
                </a:lnTo>
                <a:lnTo>
                  <a:pt x="237271" y="1382907"/>
                </a:lnTo>
                <a:lnTo>
                  <a:pt x="192189" y="1334029"/>
                </a:lnTo>
                <a:lnTo>
                  <a:pt x="151853" y="1282496"/>
                </a:lnTo>
                <a:lnTo>
                  <a:pt x="116263" y="1228605"/>
                </a:lnTo>
                <a:lnTo>
                  <a:pt x="85417" y="1172650"/>
                </a:lnTo>
                <a:lnTo>
                  <a:pt x="59317" y="1114926"/>
                </a:lnTo>
                <a:lnTo>
                  <a:pt x="37963" y="1055728"/>
                </a:lnTo>
                <a:lnTo>
                  <a:pt x="21354" y="995350"/>
                </a:lnTo>
                <a:lnTo>
                  <a:pt x="9490" y="934088"/>
                </a:lnTo>
                <a:lnTo>
                  <a:pt x="2372" y="872237"/>
                </a:lnTo>
                <a:lnTo>
                  <a:pt x="0" y="810090"/>
                </a:lnTo>
                <a:lnTo>
                  <a:pt x="2372" y="747944"/>
                </a:lnTo>
                <a:lnTo>
                  <a:pt x="9490" y="686092"/>
                </a:lnTo>
                <a:lnTo>
                  <a:pt x="21354" y="624830"/>
                </a:lnTo>
                <a:lnTo>
                  <a:pt x="37963" y="564453"/>
                </a:lnTo>
                <a:lnTo>
                  <a:pt x="59317" y="505255"/>
                </a:lnTo>
                <a:lnTo>
                  <a:pt x="85417" y="447531"/>
                </a:lnTo>
                <a:lnTo>
                  <a:pt x="116263" y="391576"/>
                </a:lnTo>
                <a:lnTo>
                  <a:pt x="151853" y="337685"/>
                </a:lnTo>
                <a:lnTo>
                  <a:pt x="192189" y="286152"/>
                </a:lnTo>
                <a:lnTo>
                  <a:pt x="237271" y="237273"/>
                </a:lnTo>
                <a:lnTo>
                  <a:pt x="286150" y="192191"/>
                </a:lnTo>
                <a:lnTo>
                  <a:pt x="337683" y="151855"/>
                </a:lnTo>
                <a:lnTo>
                  <a:pt x="391574" y="116264"/>
                </a:lnTo>
                <a:lnTo>
                  <a:pt x="447529" y="85418"/>
                </a:lnTo>
                <a:lnTo>
                  <a:pt x="505254" y="59318"/>
                </a:lnTo>
                <a:lnTo>
                  <a:pt x="564452" y="37963"/>
                </a:lnTo>
                <a:lnTo>
                  <a:pt x="624830" y="21354"/>
                </a:lnTo>
                <a:lnTo>
                  <a:pt x="686092" y="9490"/>
                </a:lnTo>
                <a:lnTo>
                  <a:pt x="747944" y="2372"/>
                </a:lnTo>
                <a:lnTo>
                  <a:pt x="810091" y="0"/>
                </a:lnTo>
                <a:lnTo>
                  <a:pt x="872237" y="2372"/>
                </a:lnTo>
                <a:lnTo>
                  <a:pt x="934089" y="9490"/>
                </a:lnTo>
                <a:lnTo>
                  <a:pt x="995352" y="21354"/>
                </a:lnTo>
                <a:lnTo>
                  <a:pt x="1055729" y="37963"/>
                </a:lnTo>
                <a:lnTo>
                  <a:pt x="1114928" y="59318"/>
                </a:lnTo>
                <a:lnTo>
                  <a:pt x="1172652" y="85418"/>
                </a:lnTo>
                <a:lnTo>
                  <a:pt x="1228607" y="116264"/>
                </a:lnTo>
                <a:lnTo>
                  <a:pt x="1282499" y="151855"/>
                </a:lnTo>
                <a:lnTo>
                  <a:pt x="1334031" y="192191"/>
                </a:lnTo>
                <a:lnTo>
                  <a:pt x="1382910" y="237273"/>
                </a:lnTo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28A05525-D357-282C-110D-77D670CF27C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339969" y="3467505"/>
            <a:ext cx="258762" cy="519113"/>
          </a:xfrm>
          <a:custGeom>
            <a:avLst/>
            <a:gdLst/>
            <a:ahLst/>
            <a:cxnLst/>
            <a:rect l="l" t="t" r="r" b="b"/>
            <a:pathLst>
              <a:path w="368724" h="737449">
                <a:moveTo>
                  <a:pt x="0" y="737449"/>
                </a:moveTo>
                <a:lnTo>
                  <a:pt x="368724" y="0"/>
                </a:lnTo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56CEE07-8716-1ECE-D5C1-1C503759BAD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93956" y="3186518"/>
            <a:ext cx="246063" cy="333375"/>
          </a:xfrm>
          <a:custGeom>
            <a:avLst/>
            <a:gdLst/>
            <a:ahLst/>
            <a:cxnLst/>
            <a:rect l="l" t="t" r="r" b="b"/>
            <a:pathLst>
              <a:path w="349792" h="474718">
                <a:moveTo>
                  <a:pt x="349792" y="0"/>
                </a:moveTo>
                <a:lnTo>
                  <a:pt x="0" y="324806"/>
                </a:lnTo>
                <a:lnTo>
                  <a:pt x="299817" y="474718"/>
                </a:lnTo>
                <a:lnTo>
                  <a:pt x="34979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object 8">
            <a:extLst>
              <a:ext uri="{FF2B5EF4-FFF2-40B4-BE49-F238E27FC236}">
                <a16:creationId xmlns:a16="http://schemas.microsoft.com/office/drawing/2014/main" id="{E90E3820-C242-470B-3B97-F2C95B1E19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93956" y="3186518"/>
            <a:ext cx="246063" cy="333375"/>
          </a:xfrm>
          <a:custGeom>
            <a:avLst/>
            <a:gdLst/>
            <a:ahLst/>
            <a:cxnLst/>
            <a:rect l="l" t="t" r="r" b="b"/>
            <a:pathLst>
              <a:path w="349791" h="474718">
                <a:moveTo>
                  <a:pt x="349791" y="0"/>
                </a:moveTo>
                <a:lnTo>
                  <a:pt x="0" y="324806"/>
                </a:lnTo>
                <a:lnTo>
                  <a:pt x="299821" y="474718"/>
                </a:lnTo>
                <a:lnTo>
                  <a:pt x="349791" y="0"/>
                </a:lnTo>
                <a:close/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4B81E9D1-C674-109D-6918-9A6DC1BE57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282944" y="3119843"/>
            <a:ext cx="258762" cy="519112"/>
          </a:xfrm>
          <a:custGeom>
            <a:avLst/>
            <a:gdLst/>
            <a:ahLst/>
            <a:cxnLst/>
            <a:rect l="l" t="t" r="r" b="b"/>
            <a:pathLst>
              <a:path w="368720" h="737449">
                <a:moveTo>
                  <a:pt x="0" y="0"/>
                </a:moveTo>
                <a:lnTo>
                  <a:pt x="368720" y="737449"/>
                </a:lnTo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307630D1-B0BB-5ED3-D4BE-B80DD1B9703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436931" y="3586568"/>
            <a:ext cx="246063" cy="333375"/>
          </a:xfrm>
          <a:custGeom>
            <a:avLst/>
            <a:gdLst/>
            <a:ahLst/>
            <a:cxnLst/>
            <a:rect l="l" t="t" r="r" b="b"/>
            <a:pathLst>
              <a:path w="349792" h="474717">
                <a:moveTo>
                  <a:pt x="299817" y="0"/>
                </a:moveTo>
                <a:lnTo>
                  <a:pt x="0" y="149910"/>
                </a:lnTo>
                <a:lnTo>
                  <a:pt x="349792" y="474717"/>
                </a:lnTo>
                <a:lnTo>
                  <a:pt x="29981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F40CB382-03A1-11BA-6FB5-F46B3B6419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436931" y="3586568"/>
            <a:ext cx="246063" cy="333375"/>
          </a:xfrm>
          <a:custGeom>
            <a:avLst/>
            <a:gdLst/>
            <a:ahLst/>
            <a:cxnLst/>
            <a:rect l="l" t="t" r="r" b="b"/>
            <a:pathLst>
              <a:path w="349786" h="474718">
                <a:moveTo>
                  <a:pt x="349786" y="474718"/>
                </a:moveTo>
                <a:lnTo>
                  <a:pt x="299817" y="0"/>
                </a:lnTo>
                <a:lnTo>
                  <a:pt x="0" y="149911"/>
                </a:lnTo>
                <a:lnTo>
                  <a:pt x="349786" y="474718"/>
                </a:lnTo>
                <a:close/>
              </a:path>
            </a:pathLst>
          </a:custGeom>
          <a:ln w="55868">
            <a:solidFill>
              <a:srgbClr val="000000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266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C048103A-4453-DA4B-096B-3AAAEB01C2E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6631150" y="1427568"/>
            <a:ext cx="2792412" cy="137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7938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en-US" altLang="en-US" sz="25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Hidden layer (code)</a:t>
            </a:r>
          </a:p>
          <a:p>
            <a:pPr eaLnBrk="1" hangingPunct="1">
              <a:lnSpc>
                <a:spcPts val="463"/>
              </a:lnSpc>
              <a:spcBef>
                <a:spcPts val="13"/>
              </a:spcBef>
            </a:pPr>
            <a:endParaRPr lang="en-US" altLang="en-US" sz="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ts val="700"/>
              </a:lnSpc>
            </a:pPr>
            <a:endParaRPr lang="en-US" alt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ts val="700"/>
              </a:lnSpc>
            </a:pPr>
            <a:endParaRPr lang="en-US" alt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ts val="700"/>
              </a:lnSpc>
            </a:pPr>
            <a:endParaRPr lang="en-US" alt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ts val="700"/>
              </a:lnSpc>
            </a:pPr>
            <a:endParaRPr lang="en-US" alt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700" b="1" i="1" dirty="0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altLang="en-US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endParaRPr lang="en-US" alt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A0C65515-AE9A-947F-16A9-D6A4DEDC88E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20894" y="3261130"/>
            <a:ext cx="169862" cy="395288"/>
          </a:xfrm>
          <a:prstGeom prst="rect">
            <a:avLst/>
          </a:prstGeom>
        </p:spPr>
        <p:txBody>
          <a:bodyPr lIns="0" tIns="0" rIns="0" bIns="0"/>
          <a:lstStyle/>
          <a:p>
            <a:pPr marL="8929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426" i="1" spc="510" dirty="0">
                <a:solidFill>
                  <a:prstClr val="black"/>
                </a:solidFill>
                <a:latin typeface="Arial"/>
                <a:cs typeface="Arial"/>
              </a:rPr>
              <a:t>f</a:t>
            </a:r>
            <a:endParaRPr sz="2426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FCA02B30-2426-2374-C21B-20D910A4A00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79844" y="3183343"/>
            <a:ext cx="165100" cy="393700"/>
          </a:xfrm>
          <a:prstGeom prst="rect">
            <a:avLst/>
          </a:prstGeom>
        </p:spPr>
        <p:txBody>
          <a:bodyPr lIns="0" tIns="0" rIns="0" bIns="0"/>
          <a:lstStyle/>
          <a:p>
            <a:pPr marL="8929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426" i="1" spc="-204" dirty="0">
                <a:solidFill>
                  <a:prstClr val="black"/>
                </a:solidFill>
                <a:latin typeface="Arial"/>
                <a:cs typeface="Arial"/>
              </a:rPr>
              <a:t>g</a:t>
            </a:r>
            <a:endParaRPr sz="2426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8" name="object 15">
            <a:extLst>
              <a:ext uri="{FF2B5EF4-FFF2-40B4-BE49-F238E27FC236}">
                <a16:creationId xmlns:a16="http://schemas.microsoft.com/office/drawing/2014/main" id="{828139CE-6CEC-0BAF-E371-F7085888428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84194" y="4522195"/>
            <a:ext cx="6197600" cy="1236663"/>
          </a:xfrm>
          <a:prstGeom prst="rect">
            <a:avLst/>
          </a:prstGeom>
        </p:spPr>
        <p:txBody>
          <a:bodyPr lIns="0" tIns="0" rIns="0" bIns="0"/>
          <a:lstStyle/>
          <a:p>
            <a:pPr marL="8929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531" spc="88" dirty="0">
                <a:solidFill>
                  <a:prstClr val="black"/>
                </a:solidFill>
                <a:latin typeface="Arial"/>
                <a:cs typeface="Arial"/>
              </a:rPr>
              <a:t>Input</a:t>
            </a:r>
            <a:endParaRPr sz="2531" dirty="0">
              <a:solidFill>
                <a:prstClr val="black"/>
              </a:solidFill>
              <a:latin typeface="Arial"/>
              <a:cs typeface="Arial"/>
            </a:endParaRPr>
          </a:p>
          <a:p>
            <a:pPr marL="3848558" eaLnBrk="1" fontAlgn="auto" hangingPunct="1">
              <a:lnSpc>
                <a:spcPts val="2391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531" spc="-25" dirty="0">
                <a:solidFill>
                  <a:prstClr val="black"/>
                </a:solidFill>
                <a:latin typeface="Arial"/>
                <a:cs typeface="Arial"/>
              </a:rPr>
              <a:t>  </a:t>
            </a:r>
            <a:r>
              <a:rPr sz="2531" spc="-25" dirty="0">
                <a:solidFill>
                  <a:prstClr val="black"/>
                </a:solidFill>
                <a:latin typeface="Arial"/>
                <a:cs typeface="Arial"/>
              </a:rPr>
              <a:t>Reconstruction</a:t>
            </a:r>
            <a:endParaRPr sz="2531" dirty="0">
              <a:solidFill>
                <a:prstClr val="black"/>
              </a:solidFill>
              <a:latin typeface="Arial"/>
              <a:cs typeface="Arial"/>
            </a:endParaRPr>
          </a:p>
          <a:p>
            <a:pPr eaLnBrk="1" fontAlgn="auto" hangingPunct="1">
              <a:lnSpc>
                <a:spcPts val="984"/>
              </a:lnSpc>
              <a:spcBef>
                <a:spcPts val="56"/>
              </a:spcBef>
              <a:spcAft>
                <a:spcPts val="0"/>
              </a:spcAft>
              <a:defRPr/>
            </a:pPr>
            <a:endParaRPr sz="984" dirty="0">
              <a:solidFill>
                <a:prstClr val="black"/>
              </a:solidFill>
              <a:latin typeface="Calibri"/>
            </a:endParaRPr>
          </a:p>
          <a:p>
            <a:pPr marL="149120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531" spc="-14" dirty="0">
                <a:solidFill>
                  <a:prstClr val="black"/>
                </a:solidFill>
                <a:latin typeface="Arial"/>
                <a:cs typeface="Arial"/>
              </a:rPr>
              <a:t>  </a:t>
            </a:r>
            <a:r>
              <a:rPr lang="en-CA" sz="2531" spc="-14" dirty="0">
                <a:solidFill>
                  <a:prstClr val="black"/>
                </a:solidFill>
                <a:latin typeface="Arial"/>
                <a:cs typeface="Arial"/>
              </a:rPr>
              <a:t>auto-encoder</a:t>
            </a:r>
            <a:endParaRPr sz="2531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object 6">
            <a:extLst>
              <a:ext uri="{FF2B5EF4-FFF2-40B4-BE49-F238E27FC236}">
                <a16:creationId xmlns:a16="http://schemas.microsoft.com/office/drawing/2014/main" id="{C0EC3F19-71C8-266D-798C-7FCC2690AC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958969" y="4273955"/>
            <a:ext cx="252412" cy="444500"/>
          </a:xfrm>
          <a:prstGeom prst="rect">
            <a:avLst/>
          </a:prstGeom>
        </p:spPr>
        <p:txBody>
          <a:bodyPr lIns="0" tIns="0" rIns="0" bIns="0"/>
          <a:lstStyle/>
          <a:p>
            <a:pPr marL="8929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742" b="1" i="1" spc="165" dirty="0">
                <a:solidFill>
                  <a:prstClr val="black"/>
                </a:solidFill>
                <a:latin typeface="Arial"/>
                <a:cs typeface="Arial"/>
              </a:rPr>
              <a:t>x</a:t>
            </a:r>
            <a:endParaRPr sz="2742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D791462E-646F-1E73-250E-5EDA58B4DC7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918738" y="4298358"/>
            <a:ext cx="252412" cy="444500"/>
          </a:xfrm>
          <a:prstGeom prst="rect">
            <a:avLst/>
          </a:prstGeom>
        </p:spPr>
        <p:txBody>
          <a:bodyPr lIns="0" tIns="0" rIns="0" bIns="0"/>
          <a:lstStyle/>
          <a:p>
            <a:pPr marL="8929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742" b="1" i="1" spc="165" dirty="0">
                <a:solidFill>
                  <a:prstClr val="black"/>
                </a:solidFill>
                <a:latin typeface="Arial"/>
                <a:cs typeface="Arial"/>
              </a:rPr>
              <a:t>r</a:t>
            </a:r>
            <a:endParaRPr sz="2742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pic>
        <p:nvPicPr>
          <p:cNvPr id="21" name="Picture 18">
            <a:extLst>
              <a:ext uri="{FF2B5EF4-FFF2-40B4-BE49-F238E27FC236}">
                <a16:creationId xmlns:a16="http://schemas.microsoft.com/office/drawing/2014/main" id="{A831BE99-D777-4785-6651-000FBD00C48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731" y="2270530"/>
            <a:ext cx="146685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19">
            <a:extLst>
              <a:ext uri="{FF2B5EF4-FFF2-40B4-BE49-F238E27FC236}">
                <a16:creationId xmlns:a16="http://schemas.microsoft.com/office/drawing/2014/main" id="{11AD16A6-EA6E-C1D8-3326-CCC33A5AEA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4" y="3938993"/>
            <a:ext cx="14128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55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3245" y="1"/>
            <a:ext cx="12188755" cy="6468888"/>
          </a:xfrm>
        </p:spPr>
        <p:txBody>
          <a:bodyPr/>
          <a:lstStyle/>
          <a:p>
            <a:pPr defTabSz="1189038"/>
            <a:r>
              <a:rPr lang="en-US" sz="4800" dirty="0"/>
              <a:t>Architecture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09725" y="1249162"/>
            <a:ext cx="11500995" cy="485396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b="1" dirty="0">
                <a:latin typeface="+mj-lt"/>
              </a:rPr>
              <a:t>Encoder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b="1" dirty="0">
                <a:latin typeface="+mj-lt"/>
              </a:rPr>
              <a:t>Compress input into a latent-space of </a:t>
            </a:r>
          </a:p>
          <a:p>
            <a:pPr lvl="1" algn="l"/>
            <a:r>
              <a:rPr lang="en-US" sz="1800" b="1" dirty="0">
                <a:latin typeface="+mj-lt"/>
              </a:rPr>
              <a:t>      usually smaller dimension.  h = f(x).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b="1" dirty="0">
                <a:latin typeface="+mj-lt"/>
              </a:rPr>
              <a:t>Bottleneck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b="1" dirty="0">
                <a:latin typeface="+mj-lt"/>
              </a:rPr>
              <a:t>It is the lower dimensional hidden layer </a:t>
            </a:r>
          </a:p>
          <a:p>
            <a:pPr lvl="1" algn="l"/>
            <a:r>
              <a:rPr lang="en-US" sz="1800" b="1" dirty="0">
                <a:latin typeface="+mj-lt"/>
              </a:rPr>
              <a:t>       where the encoding is produced. 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US" sz="1800" b="1" dirty="0">
                <a:latin typeface="+mj-lt"/>
              </a:rPr>
              <a:t>The bottleneck layer has a lower number of </a:t>
            </a:r>
          </a:p>
          <a:p>
            <a:pPr lvl="1" algn="l"/>
            <a:r>
              <a:rPr lang="en-US" sz="1800" b="1" dirty="0">
                <a:latin typeface="+mj-lt"/>
              </a:rPr>
              <a:t>      nodes also gives the dimension of </a:t>
            </a:r>
          </a:p>
          <a:p>
            <a:pPr lvl="1" algn="l"/>
            <a:r>
              <a:rPr lang="en-US" sz="1800" b="1" dirty="0">
                <a:latin typeface="+mj-lt"/>
              </a:rPr>
              <a:t>      the encoding of the input.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b="1" dirty="0">
                <a:latin typeface="+mj-lt"/>
              </a:rPr>
              <a:t>Decoder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 dirty="0">
                <a:latin typeface="+mj-lt"/>
              </a:rPr>
              <a:t>Reconstruct input from the bottleneck or latent </a:t>
            </a:r>
          </a:p>
          <a:p>
            <a:r>
              <a:rPr lang="en-US" sz="1800" b="1" dirty="0">
                <a:latin typeface="+mj-lt"/>
              </a:rPr>
              <a:t>      space r = g(f(x)) with r as close to x as possible.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8404E62-D9C4-F2C6-63CB-7DE901A4441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9111"/>
            <a:ext cx="5715000" cy="3133725"/>
          </a:xfrm>
          <a:prstGeom prst="rect">
            <a:avLst/>
          </a:prstGeom>
        </p:spPr>
      </p:pic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D69E24EC-4FAC-1A7E-ADA1-7014E43E132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810" y="3777518"/>
            <a:ext cx="5619374" cy="266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54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0" y="-5208"/>
            <a:ext cx="12192000" cy="5744871"/>
          </a:xfrm>
        </p:spPr>
        <p:txBody>
          <a:bodyPr/>
          <a:lstStyle/>
          <a:p>
            <a:pPr defTabSz="1189038"/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Why Auto-Encoders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87342" y="1272730"/>
            <a:ext cx="5982169" cy="487342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Linear transformation VS complex non-linear functions.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Complex high dimensional mapping.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Introducing the generative and variational modeling VS linearly uncorrelated.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Mapping feature and ability to reconstruct through latent space representation.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Overfitting and computational cost.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7" name="Picture 6" descr="A picture containing plant&#10;&#10;Description automatically generated">
            <a:extLst>
              <a:ext uri="{FF2B5EF4-FFF2-40B4-BE49-F238E27FC236}">
                <a16:creationId xmlns:a16="http://schemas.microsoft.com/office/drawing/2014/main" id="{D9E39AA5-E218-53DC-B778-F90F7AC62A9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r="53329"/>
          <a:stretch/>
        </p:blipFill>
        <p:spPr>
          <a:xfrm>
            <a:off x="7356853" y="290104"/>
            <a:ext cx="2633460" cy="3825037"/>
          </a:xfrm>
          <a:prstGeom prst="rect">
            <a:avLst/>
          </a:prstGeom>
        </p:spPr>
      </p:pic>
      <p:pic>
        <p:nvPicPr>
          <p:cNvPr id="9" name="Picture 8" descr="A picture containing plant&#10;&#10;Description automatically generated">
            <a:extLst>
              <a:ext uri="{FF2B5EF4-FFF2-40B4-BE49-F238E27FC236}">
                <a16:creationId xmlns:a16="http://schemas.microsoft.com/office/drawing/2014/main" id="{F50CF00E-DD23-FE39-EA4C-C4B852D3E11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52442"/>
          <a:stretch/>
        </p:blipFill>
        <p:spPr>
          <a:xfrm>
            <a:off x="9396927" y="280383"/>
            <a:ext cx="2633460" cy="3753757"/>
          </a:xfrm>
          <a:prstGeom prst="rect">
            <a:avLst/>
          </a:prstGeom>
        </p:spPr>
      </p:pic>
      <p:pic>
        <p:nvPicPr>
          <p:cNvPr id="5" name="Picture 4" descr="A picture containing text, music, piano&#10;&#10;Description automatically generated">
            <a:extLst>
              <a:ext uri="{FF2B5EF4-FFF2-40B4-BE49-F238E27FC236}">
                <a16:creationId xmlns:a16="http://schemas.microsoft.com/office/drawing/2014/main" id="{BD4190FE-9857-8302-1C2F-063104DCA92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41257" t="-455" r="29296" b="93790"/>
          <a:stretch/>
        </p:blipFill>
        <p:spPr>
          <a:xfrm>
            <a:off x="4669277" y="4182894"/>
            <a:ext cx="2937753" cy="457056"/>
          </a:xfrm>
          <a:prstGeom prst="rect">
            <a:avLst/>
          </a:prstGeom>
        </p:spPr>
      </p:pic>
      <p:pic>
        <p:nvPicPr>
          <p:cNvPr id="11" name="Picture 10" descr="A picture containing text, music, piano&#10;&#10;Description automatically generated">
            <a:extLst>
              <a:ext uri="{FF2B5EF4-FFF2-40B4-BE49-F238E27FC236}">
                <a16:creationId xmlns:a16="http://schemas.microsoft.com/office/drawing/2014/main" id="{810109E3-2ADE-408A-2173-6E6120B3EE3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81442"/>
          <a:stretch/>
        </p:blipFill>
        <p:spPr>
          <a:xfrm>
            <a:off x="1740129" y="5584305"/>
            <a:ext cx="9145123" cy="1166688"/>
          </a:xfrm>
          <a:prstGeom prst="rect">
            <a:avLst/>
          </a:prstGeom>
        </p:spPr>
      </p:pic>
      <p:pic>
        <p:nvPicPr>
          <p:cNvPr id="13" name="Picture 12" descr="A picture containing text, music, piano&#10;&#10;Description automatically generated">
            <a:extLst>
              <a:ext uri="{FF2B5EF4-FFF2-40B4-BE49-F238E27FC236}">
                <a16:creationId xmlns:a16="http://schemas.microsoft.com/office/drawing/2014/main" id="{7E6B8802-80B0-02C5-2389-7D1484B2E3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51489" b="31499"/>
          <a:stretch/>
        </p:blipFill>
        <p:spPr>
          <a:xfrm>
            <a:off x="1944407" y="4698465"/>
            <a:ext cx="8775472" cy="102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84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30027" y="-650240"/>
            <a:ext cx="7370223" cy="7081520"/>
          </a:xfrm>
        </p:spPr>
        <p:txBody>
          <a:bodyPr/>
          <a:lstStyle/>
          <a:p>
            <a:pPr defTabSz="1211263"/>
            <a:r>
              <a:rPr lang="en-US" sz="4800" dirty="0"/>
              <a:t>Categorization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91005" y="1262570"/>
            <a:ext cx="6583555" cy="532111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Classical modeling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Contractive Auto-encoder (CAE)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Robust Deep Auto-encoder (RDA)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Variational modeling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Variational Auto-encoder (VAE)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Self-Adversarial Variational Auto-encoder (adVAE)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l-GR" sz="1800" dirty="0"/>
              <a:t>β-</a:t>
            </a:r>
            <a:r>
              <a:rPr lang="en-US" sz="1800" dirty="0"/>
              <a:t>VAE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Conditional Variational Auto-encoder (CVAE)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Vector Quantized Variational Auto-Encoder (VQ-VAE)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Regularized modeling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Sparse Auto-encoder (SAE)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Denoising Auto-encoder (DAE)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Importance Weighted Auto-encoder (IWAE)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800" dirty="0"/>
              <a:t>Probabilistic Auto-encoder (PAE)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46F73B2F-9B4E-8671-4137-5DBEEDBDD71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17602"/>
          <a:stretch/>
        </p:blipFill>
        <p:spPr>
          <a:xfrm>
            <a:off x="7334654" y="379377"/>
            <a:ext cx="2329236" cy="1593786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548FFB11-588D-BFDC-4786-9910366354D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645" y="77032"/>
            <a:ext cx="2470117" cy="1837767"/>
          </a:xfrm>
          <a:prstGeom prst="rect">
            <a:avLst/>
          </a:prstGeom>
        </p:spPr>
      </p:pic>
      <p:pic>
        <p:nvPicPr>
          <p:cNvPr id="26" name="Picture 25" descr="Chart, bar chart&#10;&#10;Description automatically generated">
            <a:extLst>
              <a:ext uri="{FF2B5EF4-FFF2-40B4-BE49-F238E27FC236}">
                <a16:creationId xmlns:a16="http://schemas.microsoft.com/office/drawing/2014/main" id="{EB92D7F4-4999-30DF-2CE4-3FD2B92AD3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154" y="2581578"/>
            <a:ext cx="2329236" cy="1839293"/>
          </a:xfrm>
          <a:prstGeom prst="rect">
            <a:avLst/>
          </a:prstGeom>
        </p:spPr>
      </p:pic>
      <p:pic>
        <p:nvPicPr>
          <p:cNvPr id="28" name="Picture 27" descr="Diagram&#10;&#10;Description automatically generated">
            <a:extLst>
              <a:ext uri="{FF2B5EF4-FFF2-40B4-BE49-F238E27FC236}">
                <a16:creationId xmlns:a16="http://schemas.microsoft.com/office/drawing/2014/main" id="{48E7572D-7E15-C570-BFEA-E69D2179EBC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155" y="2601035"/>
            <a:ext cx="2746442" cy="1695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59F9E1-DC38-A811-4625-04EAFEB41BD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083684" y="1973163"/>
            <a:ext cx="1424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+mj-lt"/>
              </a:rPr>
              <a:t>DAE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65C4A6-E9C1-3779-54DD-9C1C53DBFBF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556196" y="1851640"/>
            <a:ext cx="1424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+mj-lt"/>
              </a:rPr>
              <a:t>CAE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8E9327-8A1E-2630-35C0-A0E4EDBF0A4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083683" y="4331843"/>
            <a:ext cx="1424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+mj-lt"/>
              </a:rPr>
              <a:t>SAE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B95181-97E4-7C42-D37B-AD09A302F45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556195" y="4331843"/>
            <a:ext cx="1424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+mj-lt"/>
              </a:rPr>
              <a:t>VAE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D1BCAB1-C6FC-C685-082C-D964D2EFF69A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3246862354"/>
              </p:ext>
            </p:extLst>
          </p:nvPr>
        </p:nvGraphicFramePr>
        <p:xfrm>
          <a:off x="8061228" y="5048743"/>
          <a:ext cx="3465867" cy="15546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867">
                  <a:extLst>
                    <a:ext uri="{9D8B030D-6E8A-4147-A177-3AD203B41FA5}">
                      <a16:colId xmlns:a16="http://schemas.microsoft.com/office/drawing/2014/main" val="2958429020"/>
                    </a:ext>
                  </a:extLst>
                </a:gridCol>
              </a:tblGrid>
              <a:tr h="1554646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endParaRPr lang="en-CA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CA" dirty="0"/>
                        <a:t>Learned Representation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CA" dirty="0"/>
                        <a:t>Latent Space Representation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CA" dirty="0"/>
                        <a:t>Enforcing Constrains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2543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274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0" y="-5208"/>
            <a:ext cx="9296400" cy="6731128"/>
          </a:xfrm>
        </p:spPr>
        <p:txBody>
          <a:bodyPr/>
          <a:lstStyle/>
          <a:p>
            <a:pPr defTabSz="1189038"/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Objectives</a:t>
            </a: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91005" y="1770570"/>
            <a:ext cx="8046595" cy="4873421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Rank the architectures based on F1-score and receiver operating characteristic (ROC) curve for anomaly detection.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Compare the reconstruction abilities of different architectures.</a:t>
            </a: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Differentiate the quality of decoded sample outputs from the latent space representation.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800" dirty="0"/>
              <a:t>Draw conclusions on efficiency vs trade-offs.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90985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0" y="-5208"/>
            <a:ext cx="8307421" cy="6792087"/>
          </a:xfrm>
        </p:spPr>
        <p:txBody>
          <a:bodyPr/>
          <a:lstStyle/>
          <a:p>
            <a:pPr defTabSz="1189038"/>
            <a:r>
              <a:rPr lang="en-US" sz="4800" dirty="0"/>
              <a:t>MNIST, F-MNIST</a:t>
            </a:r>
            <a:br>
              <a:rPr lang="en-US" sz="4800" dirty="0"/>
            </a:b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613184" y="817252"/>
            <a:ext cx="6740927" cy="487342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Define Anomaly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dirty="0"/>
              <a:t>Reconstruction error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Consider reproducibility issue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dirty="0"/>
              <a:t>Utilize official GitHub repositories (4 models)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dirty="0"/>
              <a:t>Use partial reference and reconstruct (7 models)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Generate reconstructed samples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Inspect latent representation and 2-D Manifold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Compare accuracy using reconstruction error and ROC-AUC.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Observe overall training time.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53801B3-AE2F-7645-FD35-361AB3E1A3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980" y="4031761"/>
            <a:ext cx="3137829" cy="237696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EF451F7-CCEF-C991-D1AC-3FE57FFB703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612" y="1074553"/>
            <a:ext cx="3142691" cy="238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85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111B19-7283-4751-B1F8-E7CC95678A87}">
  <ds:schemaRefs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657</TotalTime>
  <Words>845</Words>
  <Application>Microsoft Office PowerPoint</Application>
  <PresentationFormat>Widescreen</PresentationFormat>
  <Paragraphs>200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Consolas</vt:lpstr>
      <vt:lpstr>Corbel</vt:lpstr>
      <vt:lpstr>Garamond</vt:lpstr>
      <vt:lpstr>Times New Roman</vt:lpstr>
      <vt:lpstr>Wingdings</vt:lpstr>
      <vt:lpstr>Office Theme</vt:lpstr>
      <vt:lpstr>Auto-encoders for Anomaly Detection: Efficiency and Trade-Offs</vt:lpstr>
      <vt:lpstr>     Anomaly Detection     </vt:lpstr>
      <vt:lpstr>    Unsupervised Anomaly Detection    </vt:lpstr>
      <vt:lpstr>Auto-Encoders    </vt:lpstr>
      <vt:lpstr>Architecture    </vt:lpstr>
      <vt:lpstr>    Why Auto-Encoders    </vt:lpstr>
      <vt:lpstr>Categorization     </vt:lpstr>
      <vt:lpstr>    Objectives     </vt:lpstr>
      <vt:lpstr>MNIST, F-MNIST     </vt:lpstr>
      <vt:lpstr>Reconstruction </vt:lpstr>
      <vt:lpstr>ROC-AUC</vt:lpstr>
      <vt:lpstr>Latent Space (MNIST)</vt:lpstr>
      <vt:lpstr>Latent Space (F-MNIST)</vt:lpstr>
      <vt:lpstr>2D-Manifold (MNIST)</vt:lpstr>
      <vt:lpstr>2D-Manifold (F-MNIST)</vt:lpstr>
      <vt:lpstr>Take-Aways</vt:lpstr>
      <vt:lpstr>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Asif Ahmed</dc:creator>
  <cp:lastModifiedBy>Asif Ahmed</cp:lastModifiedBy>
  <cp:revision>86</cp:revision>
  <dcterms:created xsi:type="dcterms:W3CDTF">2022-06-27T05:46:33Z</dcterms:created>
  <dcterms:modified xsi:type="dcterms:W3CDTF">2022-07-06T02:18:28Z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